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6"/>
  </p:notesMasterIdLst>
  <p:sldIdLst>
    <p:sldId id="264" r:id="rId2"/>
    <p:sldId id="257" r:id="rId3"/>
    <p:sldId id="258" r:id="rId4"/>
    <p:sldId id="265" r:id="rId5"/>
    <p:sldId id="267" r:id="rId6"/>
    <p:sldId id="266" r:id="rId7"/>
    <p:sldId id="268" r:id="rId8"/>
    <p:sldId id="263" r:id="rId9"/>
    <p:sldId id="261" r:id="rId10"/>
    <p:sldId id="270" r:id="rId11"/>
    <p:sldId id="269" r:id="rId12"/>
    <p:sldId id="271" r:id="rId13"/>
    <p:sldId id="272" r:id="rId14"/>
    <p:sldId id="275" r:id="rId15"/>
    <p:sldId id="273" r:id="rId16"/>
    <p:sldId id="276" r:id="rId17"/>
    <p:sldId id="274" r:id="rId18"/>
    <p:sldId id="277" r:id="rId19"/>
    <p:sldId id="278" r:id="rId20"/>
    <p:sldId id="279" r:id="rId21"/>
    <p:sldId id="280" r:id="rId22"/>
    <p:sldId id="281" r:id="rId23"/>
    <p:sldId id="28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E8"/>
    <a:srgbClr val="FA1A7A"/>
    <a:srgbClr val="ECF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6" autoAdjust="0"/>
  </p:normalViewPr>
  <p:slideViewPr>
    <p:cSldViewPr snapToGrid="0">
      <p:cViewPr varScale="1">
        <p:scale>
          <a:sx n="69" d="100"/>
          <a:sy n="69" d="100"/>
        </p:scale>
        <p:origin x="5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0885A-6E21-4733-9E9A-217B6CAAFF6E}" type="datetimeFigureOut">
              <a:rPr lang="en-IN" smtClean="0"/>
              <a:t>16-06-2026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FE9CE-0B8B-45C8-867B-D13B92ADEA43}" type="slidenum">
              <a:rPr lang="en-IN" smtClean="0"/>
              <a:t>‹#›</a:t>
            </a:fld>
            <a:endParaRPr lang="en-IN"/>
          </a:p>
        </p:txBody>
      </p:sp>
    </p:spTree>
    <p:extLst>
      <p:ext uri="{BB962C8B-B14F-4D97-AF65-F5344CB8AC3E}">
        <p14:creationId xmlns:p14="http://schemas.microsoft.com/office/powerpoint/2010/main" val="172481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2BB3-AC19-4A37-6892-A9D06240F1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C3F3834-4C9D-C83B-DA93-3A0854E57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E3AEE69-E8E4-0554-4E1F-1C192CF5784D}"/>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03FE03D3-DA8F-6D88-41ED-2DD58946F9F8}"/>
              </a:ext>
            </a:extLst>
          </p:cNvPr>
          <p:cNvSpPr>
            <a:spLocks noGrp="1"/>
          </p:cNvSpPr>
          <p:nvPr>
            <p:ph type="ftr" sz="quarter" idx="11"/>
          </p:nvPr>
        </p:nvSpPr>
        <p:spPr/>
        <p:txBody>
          <a:body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14734311-E4B1-D03B-2262-3BD163FACFD8}"/>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252318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D76A-07E2-71C5-064E-A113BC434CC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5D3B75-7D9F-BAAB-C2A5-A70B94181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D075D32-0036-5976-2343-07F95FA24763}"/>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CEB0E37C-1BCF-B8D3-4D0B-6E23CBCC0762}"/>
              </a:ext>
            </a:extLst>
          </p:cNvPr>
          <p:cNvSpPr>
            <a:spLocks noGrp="1"/>
          </p:cNvSpPr>
          <p:nvPr>
            <p:ph type="ftr" sz="quarter" idx="11"/>
          </p:nvPr>
        </p:nvSpPr>
        <p:spPr/>
        <p:txBody>
          <a:body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29C8821B-6EE6-B73C-4245-60E14F9A2807}"/>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3635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FA953F-4ECF-20FE-B5E4-E10869A554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9328900-A3DA-9C9A-45D8-C429089FBF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F9F5C-1BF4-0FFD-7BF1-A6D10CA4A0E4}"/>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F788BE50-9E53-A9AB-57FD-3E2823D4C021}"/>
              </a:ext>
            </a:extLst>
          </p:cNvPr>
          <p:cNvSpPr>
            <a:spLocks noGrp="1"/>
          </p:cNvSpPr>
          <p:nvPr>
            <p:ph type="ftr" sz="quarter" idx="11"/>
          </p:nvPr>
        </p:nvSpPr>
        <p:spPr/>
        <p:txBody>
          <a:body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127D14A0-201C-F7CD-AA45-3F1C3C51A483}"/>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3471886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D95565-5F8D-E3A3-7205-330A1AEE0885}"/>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CD613E40-BC18-119A-CDAD-070B518C6B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5F589C1-067D-8B07-944A-FAB5A6187439}"/>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80887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A20F-FEA4-319F-277B-C803336CCB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53EB60C-B7E0-4CEA-16D2-A7906561B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0480D9C-33D3-7A87-087C-188637DAA3A2}"/>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09DD0F18-FE9C-A9E5-A7FE-360A525085B8}"/>
              </a:ext>
            </a:extLst>
          </p:cNvPr>
          <p:cNvSpPr>
            <a:spLocks noGrp="1"/>
          </p:cNvSpPr>
          <p:nvPr>
            <p:ph type="ftr" sz="quarter" idx="11"/>
          </p:nvPr>
        </p:nvSpPr>
        <p:spPr/>
        <p:txBody>
          <a:body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AAD7A8DF-12FA-9DD5-D610-97CC5B62CC58}"/>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123593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95F1-8392-6DF5-EFF8-2BE4773581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7D7EA05-D047-BB55-9F64-537C106CA9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C86446-FBEB-B4C8-903B-F5F490D20645}"/>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1FD547E2-8AEC-0A17-318F-E33E4403CBC8}"/>
              </a:ext>
            </a:extLst>
          </p:cNvPr>
          <p:cNvSpPr>
            <a:spLocks noGrp="1"/>
          </p:cNvSpPr>
          <p:nvPr>
            <p:ph type="ftr" sz="quarter" idx="11"/>
          </p:nvPr>
        </p:nvSpPr>
        <p:spPr/>
        <p:txBody>
          <a:body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6C810E90-F26E-1D47-F5C3-1D50CFBE408D}"/>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355153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A461-8306-3091-7098-8CCF90E8FB5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986849F-B73C-2098-D8C5-2020D7F410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65B51FD-DACC-459E-B36F-CDE8803DCC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DDB9B6D-7D15-8C50-7A7B-884CF3473164}"/>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6" name="Footer Placeholder 5">
            <a:extLst>
              <a:ext uri="{FF2B5EF4-FFF2-40B4-BE49-F238E27FC236}">
                <a16:creationId xmlns:a16="http://schemas.microsoft.com/office/drawing/2014/main" id="{1D588C99-0336-9D42-34E5-1D23942808F2}"/>
              </a:ext>
            </a:extLst>
          </p:cNvPr>
          <p:cNvSpPr>
            <a:spLocks noGrp="1"/>
          </p:cNvSpPr>
          <p:nvPr>
            <p:ph type="ftr" sz="quarter" idx="11"/>
          </p:nvPr>
        </p:nvSpPr>
        <p:spPr/>
        <p:txBody>
          <a:bodyPr/>
          <a:lstStyle/>
          <a:p>
            <a:r>
              <a:rPr lang="en-US"/>
              <a:t>Anshul &amp; Rajan Prathania Residence</a:t>
            </a:r>
            <a:endParaRPr lang="en-IN" dirty="0"/>
          </a:p>
        </p:txBody>
      </p:sp>
      <p:sp>
        <p:nvSpPr>
          <p:cNvPr id="7" name="Slide Number Placeholder 6">
            <a:extLst>
              <a:ext uri="{FF2B5EF4-FFF2-40B4-BE49-F238E27FC236}">
                <a16:creationId xmlns:a16="http://schemas.microsoft.com/office/drawing/2014/main" id="{D10571CA-FA0A-0F0B-EEAB-462DE4B32A99}"/>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354514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6AD45-B220-2351-B38E-2F5887086C8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4B7D43-369D-6909-D92A-34FC8BAA68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A44E0-AEB3-972F-2C02-32DE31E3E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B2BDC5A-B68F-41D4-53AD-F9EE023E9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3078CB-D536-DC65-6A6E-2AEC4DC35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A9BDCFF-D26F-46A8-119D-F71AC1D3E995}"/>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8" name="Footer Placeholder 7">
            <a:extLst>
              <a:ext uri="{FF2B5EF4-FFF2-40B4-BE49-F238E27FC236}">
                <a16:creationId xmlns:a16="http://schemas.microsoft.com/office/drawing/2014/main" id="{3EDAF34A-7B64-E057-1752-854752477521}"/>
              </a:ext>
            </a:extLst>
          </p:cNvPr>
          <p:cNvSpPr>
            <a:spLocks noGrp="1"/>
          </p:cNvSpPr>
          <p:nvPr>
            <p:ph type="ftr" sz="quarter" idx="11"/>
          </p:nvPr>
        </p:nvSpPr>
        <p:spPr/>
        <p:txBody>
          <a:bodyPr/>
          <a:lstStyle/>
          <a:p>
            <a:r>
              <a:rPr lang="en-US"/>
              <a:t>Anshul &amp; Rajan Prathania Residence</a:t>
            </a:r>
            <a:endParaRPr lang="en-IN" dirty="0"/>
          </a:p>
        </p:txBody>
      </p:sp>
      <p:sp>
        <p:nvSpPr>
          <p:cNvPr id="9" name="Slide Number Placeholder 8">
            <a:extLst>
              <a:ext uri="{FF2B5EF4-FFF2-40B4-BE49-F238E27FC236}">
                <a16:creationId xmlns:a16="http://schemas.microsoft.com/office/drawing/2014/main" id="{D97E7923-2CEB-742E-D3D9-E641A588FCF9}"/>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414005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571C3-1B8B-56F7-9E57-F95C17922F0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75870EF-BA31-217C-4357-407139BDE982}"/>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4" name="Footer Placeholder 3">
            <a:extLst>
              <a:ext uri="{FF2B5EF4-FFF2-40B4-BE49-F238E27FC236}">
                <a16:creationId xmlns:a16="http://schemas.microsoft.com/office/drawing/2014/main" id="{92A65F80-DD7F-187A-16F3-75E5DAED842B}"/>
              </a:ext>
            </a:extLst>
          </p:cNvPr>
          <p:cNvSpPr>
            <a:spLocks noGrp="1"/>
          </p:cNvSpPr>
          <p:nvPr>
            <p:ph type="ftr" sz="quarter" idx="11"/>
          </p:nvPr>
        </p:nvSpPr>
        <p:spPr/>
        <p:txBody>
          <a:bodyPr/>
          <a:lstStyle/>
          <a:p>
            <a:r>
              <a:rPr lang="en-US"/>
              <a:t>Anshul &amp; Rajan Prathania Residence</a:t>
            </a:r>
            <a:endParaRPr lang="en-IN" dirty="0"/>
          </a:p>
        </p:txBody>
      </p:sp>
      <p:sp>
        <p:nvSpPr>
          <p:cNvPr id="5" name="Slide Number Placeholder 4">
            <a:extLst>
              <a:ext uri="{FF2B5EF4-FFF2-40B4-BE49-F238E27FC236}">
                <a16:creationId xmlns:a16="http://schemas.microsoft.com/office/drawing/2014/main" id="{B3043BA6-5D31-0769-8226-F2E94CABAD57}"/>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160300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3FACB-1E78-A72B-96D7-5372CFC5F4E5}"/>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3" name="Footer Placeholder 2">
            <a:extLst>
              <a:ext uri="{FF2B5EF4-FFF2-40B4-BE49-F238E27FC236}">
                <a16:creationId xmlns:a16="http://schemas.microsoft.com/office/drawing/2014/main" id="{06EF13E0-3797-7D3A-12ED-5D969244A9A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0E6E6B6-45F7-2696-126C-0CEBAB742584}"/>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275609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8D79-2458-98A2-C4BA-6E7403EE8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DE64F4B-384F-551E-C84F-1FCEC0AB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2CB9C2D-10E5-1F13-83DF-15FB6BB33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46188-736D-ABE7-ED68-495ECF7E5436}"/>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6" name="Footer Placeholder 5">
            <a:extLst>
              <a:ext uri="{FF2B5EF4-FFF2-40B4-BE49-F238E27FC236}">
                <a16:creationId xmlns:a16="http://schemas.microsoft.com/office/drawing/2014/main" id="{33CD48A2-E63F-41CD-5AEF-9CDC657D2FE8}"/>
              </a:ext>
            </a:extLst>
          </p:cNvPr>
          <p:cNvSpPr>
            <a:spLocks noGrp="1"/>
          </p:cNvSpPr>
          <p:nvPr>
            <p:ph type="ftr" sz="quarter" idx="11"/>
          </p:nvPr>
        </p:nvSpPr>
        <p:spPr/>
        <p:txBody>
          <a:bodyPr/>
          <a:lstStyle/>
          <a:p>
            <a:r>
              <a:rPr lang="en-US"/>
              <a:t>Anshul &amp; Rajan Prathania Residence</a:t>
            </a:r>
            <a:endParaRPr lang="en-IN" dirty="0"/>
          </a:p>
        </p:txBody>
      </p:sp>
      <p:sp>
        <p:nvSpPr>
          <p:cNvPr id="7" name="Slide Number Placeholder 6">
            <a:extLst>
              <a:ext uri="{FF2B5EF4-FFF2-40B4-BE49-F238E27FC236}">
                <a16:creationId xmlns:a16="http://schemas.microsoft.com/office/drawing/2014/main" id="{8CC411C5-C7DA-AF70-A5A3-7C9B3CF2628F}"/>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279588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AFD2-F34A-7831-C3E5-28FA7CAE1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B7525EE-6CFE-935D-291C-D5A92D3A1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2B83475-B3A4-FB41-453B-AF0045931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CB5A6-0246-626B-8A8F-26C3B773CD7E}"/>
              </a:ext>
            </a:extLst>
          </p:cNvPr>
          <p:cNvSpPr>
            <a:spLocks noGrp="1"/>
          </p:cNvSpPr>
          <p:nvPr>
            <p:ph type="dt" sz="half" idx="10"/>
          </p:nvPr>
        </p:nvSpPr>
        <p:spPr/>
        <p:txBody>
          <a:bodyPr/>
          <a:lstStyle/>
          <a:p>
            <a:fld id="{B70413DA-A3F4-4AB5-887A-0DBF7BA12685}" type="datetimeFigureOut">
              <a:rPr lang="en-IN" smtClean="0"/>
              <a:t>16-06-2026</a:t>
            </a:fld>
            <a:endParaRPr lang="en-IN"/>
          </a:p>
        </p:txBody>
      </p:sp>
      <p:sp>
        <p:nvSpPr>
          <p:cNvPr id="6" name="Footer Placeholder 5">
            <a:extLst>
              <a:ext uri="{FF2B5EF4-FFF2-40B4-BE49-F238E27FC236}">
                <a16:creationId xmlns:a16="http://schemas.microsoft.com/office/drawing/2014/main" id="{E1C65756-1B26-F94A-227F-8CDAA3AEC363}"/>
              </a:ext>
            </a:extLst>
          </p:cNvPr>
          <p:cNvSpPr>
            <a:spLocks noGrp="1"/>
          </p:cNvSpPr>
          <p:nvPr>
            <p:ph type="ftr" sz="quarter" idx="11"/>
          </p:nvPr>
        </p:nvSpPr>
        <p:spPr/>
        <p:txBody>
          <a:bodyPr/>
          <a:lstStyle/>
          <a:p>
            <a:r>
              <a:rPr lang="en-US"/>
              <a:t>Anshul &amp; Rajan Prathania Residence</a:t>
            </a:r>
            <a:endParaRPr lang="en-IN" dirty="0"/>
          </a:p>
        </p:txBody>
      </p:sp>
      <p:sp>
        <p:nvSpPr>
          <p:cNvPr id="7" name="Slide Number Placeholder 6">
            <a:extLst>
              <a:ext uri="{FF2B5EF4-FFF2-40B4-BE49-F238E27FC236}">
                <a16:creationId xmlns:a16="http://schemas.microsoft.com/office/drawing/2014/main" id="{3FE3AD7B-28B6-1F86-AD5D-A0A8E624DBC9}"/>
              </a:ext>
            </a:extLst>
          </p:cNvPr>
          <p:cNvSpPr>
            <a:spLocks noGrp="1"/>
          </p:cNvSpPr>
          <p:nvPr>
            <p:ph type="sldNum" sz="quarter" idx="12"/>
          </p:nvPr>
        </p:nvSpPr>
        <p:spPr/>
        <p:txBody>
          <a:bodyPr/>
          <a:lstStyle/>
          <a:p>
            <a:fld id="{F8A506C2-E5CE-4B1D-915D-094ACE24FBF3}" type="slidenum">
              <a:rPr lang="en-IN" smtClean="0"/>
              <a:t>‹#›</a:t>
            </a:fld>
            <a:endParaRPr lang="en-IN"/>
          </a:p>
        </p:txBody>
      </p:sp>
    </p:spTree>
    <p:extLst>
      <p:ext uri="{BB962C8B-B14F-4D97-AF65-F5344CB8AC3E}">
        <p14:creationId xmlns:p14="http://schemas.microsoft.com/office/powerpoint/2010/main" val="320693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64EBB-B921-3587-D43A-9E793DFEF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317EF14B-F8DE-76A2-4465-8F2B5E042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345DEF7-892C-396D-8A0D-271E7DF3F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413DA-A3F4-4AB5-887A-0DBF7BA12685}" type="datetimeFigureOut">
              <a:rPr lang="en-IN" smtClean="0"/>
              <a:t>16-06-2026</a:t>
            </a:fld>
            <a:endParaRPr lang="en-IN"/>
          </a:p>
        </p:txBody>
      </p:sp>
      <p:sp>
        <p:nvSpPr>
          <p:cNvPr id="5" name="Footer Placeholder 4">
            <a:extLst>
              <a:ext uri="{FF2B5EF4-FFF2-40B4-BE49-F238E27FC236}">
                <a16:creationId xmlns:a16="http://schemas.microsoft.com/office/drawing/2014/main" id="{09A0E980-0BFB-3967-D777-96E40A2AB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Anshul &amp; Rajan Prathania Residence</a:t>
            </a:r>
            <a:endParaRPr lang="en-IN" dirty="0"/>
          </a:p>
        </p:txBody>
      </p:sp>
      <p:sp>
        <p:nvSpPr>
          <p:cNvPr id="6" name="Slide Number Placeholder 5">
            <a:extLst>
              <a:ext uri="{FF2B5EF4-FFF2-40B4-BE49-F238E27FC236}">
                <a16:creationId xmlns:a16="http://schemas.microsoft.com/office/drawing/2014/main" id="{3D7CB221-46D9-9DB5-ADCB-9A700C95A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506C2-E5CE-4B1D-915D-094ACE24FBF3}" type="slidenum">
              <a:rPr lang="en-IN" smtClean="0"/>
              <a:t>‹#›</a:t>
            </a:fld>
            <a:endParaRPr lang="en-IN"/>
          </a:p>
        </p:txBody>
      </p:sp>
      <p:pic>
        <p:nvPicPr>
          <p:cNvPr id="7" name="Picture 6">
            <a:extLst>
              <a:ext uri="{FF2B5EF4-FFF2-40B4-BE49-F238E27FC236}">
                <a16:creationId xmlns:a16="http://schemas.microsoft.com/office/drawing/2014/main" id="{3B282DA9-A0B5-93C7-E7B4-C2779191F9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303105" y="41803"/>
            <a:ext cx="838097" cy="794809"/>
          </a:xfrm>
          <a:prstGeom prst="rect">
            <a:avLst/>
          </a:prstGeom>
        </p:spPr>
      </p:pic>
      <p:sp>
        <p:nvSpPr>
          <p:cNvPr id="9" name="TextBox 8">
            <a:extLst>
              <a:ext uri="{FF2B5EF4-FFF2-40B4-BE49-F238E27FC236}">
                <a16:creationId xmlns:a16="http://schemas.microsoft.com/office/drawing/2014/main" id="{563841B8-EF45-147C-2CE1-DFB08FAC7F6E}"/>
              </a:ext>
            </a:extLst>
          </p:cNvPr>
          <p:cNvSpPr txBox="1"/>
          <p:nvPr userDrawn="1"/>
        </p:nvSpPr>
        <p:spPr>
          <a:xfrm>
            <a:off x="11180338" y="789821"/>
            <a:ext cx="1130196" cy="553998"/>
          </a:xfrm>
          <a:prstGeom prst="rect">
            <a:avLst/>
          </a:prstGeom>
          <a:noFill/>
        </p:spPr>
        <p:txBody>
          <a:bodyPr wrap="square">
            <a:spAutoFit/>
          </a:bodyPr>
          <a:lstStyle/>
          <a:p>
            <a:pPr algn="ctr"/>
            <a:r>
              <a:rPr lang="en-IN" sz="1000" b="1" dirty="0">
                <a:solidFill>
                  <a:srgbClr val="C00000"/>
                </a:solidFill>
              </a:rPr>
              <a:t>Transcend Astro</a:t>
            </a:r>
            <a:br>
              <a:rPr lang="en-IN" sz="1000" dirty="0">
                <a:solidFill>
                  <a:srgbClr val="C00000"/>
                </a:solidFill>
              </a:rPr>
            </a:br>
            <a:r>
              <a:rPr lang="en-IN" sz="1000" i="1" dirty="0">
                <a:solidFill>
                  <a:srgbClr val="C00000"/>
                </a:solidFill>
              </a:rPr>
              <a:t>Aligning Spaces with Your Stars</a:t>
            </a:r>
            <a:endParaRPr lang="en-IN" sz="1000" dirty="0">
              <a:solidFill>
                <a:srgbClr val="C00000"/>
              </a:solidFill>
            </a:endParaRPr>
          </a:p>
        </p:txBody>
      </p:sp>
    </p:spTree>
    <p:extLst>
      <p:ext uri="{BB962C8B-B14F-4D97-AF65-F5344CB8AC3E}">
        <p14:creationId xmlns:p14="http://schemas.microsoft.com/office/powerpoint/2010/main" val="37750475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75F6FE-1C65-A60E-4EED-ECC38F7657D1}"/>
              </a:ext>
            </a:extLst>
          </p:cNvPr>
          <p:cNvSpPr/>
          <p:nvPr/>
        </p:nvSpPr>
        <p:spPr>
          <a:xfrm>
            <a:off x="443910" y="299788"/>
            <a:ext cx="11304180" cy="4663521"/>
          </a:xfrm>
          <a:prstGeom prst="rect">
            <a:avLst/>
          </a:prstGeom>
          <a:noFill/>
        </p:spPr>
        <p:txBody>
          <a:bodyPr wrap="square" lIns="91440" tIns="45720" rIns="91440" bIns="45720">
            <a:spAutoFit/>
          </a:bodyPr>
          <a:lstStyle/>
          <a:p>
            <a:pPr algn="ctr">
              <a:lnSpc>
                <a:spcPct val="200000"/>
              </a:lnSpc>
            </a:pPr>
            <a:r>
              <a:rPr lang="en-US" sz="2400" b="1" dirty="0">
                <a:solidFill>
                  <a:srgbClr val="C00000"/>
                </a:solidFill>
                <a:latin typeface="Californian FB" panose="0207040306080B030204" pitchFamily="18" charset="0"/>
              </a:rPr>
              <a:t>ASTRO RENOVATIONS </a:t>
            </a:r>
          </a:p>
          <a:p>
            <a:pPr algn="ctr">
              <a:lnSpc>
                <a:spcPct val="200000"/>
              </a:lnSpc>
            </a:pPr>
            <a:r>
              <a:rPr lang="en-US" sz="2400" b="1" dirty="0">
                <a:solidFill>
                  <a:srgbClr val="C00000"/>
                </a:solidFill>
                <a:latin typeface="Californian FB" panose="0207040306080B030204" pitchFamily="18" charset="0"/>
              </a:rPr>
              <a:t>FOR </a:t>
            </a:r>
          </a:p>
          <a:p>
            <a:pPr algn="ctr">
              <a:lnSpc>
                <a:spcPct val="200000"/>
              </a:lnSpc>
            </a:pPr>
            <a:r>
              <a:rPr lang="en-US" sz="5400" b="1" dirty="0">
                <a:solidFill>
                  <a:srgbClr val="C00000"/>
                </a:solidFill>
                <a:latin typeface="Californian FB" panose="0207040306080B030204" pitchFamily="18" charset="0"/>
              </a:rPr>
              <a:t>ANSHUL &amp;  RAJAN </a:t>
            </a:r>
            <a:r>
              <a:rPr lang="en-US" sz="5400" b="1" dirty="0" err="1">
                <a:solidFill>
                  <a:srgbClr val="C00000"/>
                </a:solidFill>
                <a:latin typeface="Californian FB" panose="0207040306080B030204" pitchFamily="18" charset="0"/>
              </a:rPr>
              <a:t>PRATHANIA</a:t>
            </a:r>
            <a:r>
              <a:rPr lang="en-US" sz="5400" b="1" dirty="0">
                <a:solidFill>
                  <a:srgbClr val="C00000"/>
                </a:solidFill>
                <a:latin typeface="Californian FB" panose="0207040306080B030204" pitchFamily="18" charset="0"/>
              </a:rPr>
              <a:t> ‘S </a:t>
            </a:r>
          </a:p>
          <a:p>
            <a:pPr algn="ctr">
              <a:lnSpc>
                <a:spcPct val="200000"/>
              </a:lnSpc>
            </a:pPr>
            <a:r>
              <a:rPr lang="en-US" sz="5400" b="1" dirty="0">
                <a:solidFill>
                  <a:srgbClr val="C00000"/>
                </a:solidFill>
                <a:latin typeface="Californian FB" panose="0207040306080B030204" pitchFamily="18" charset="0"/>
              </a:rPr>
              <a:t>RESIDENCE </a:t>
            </a:r>
            <a:endParaRPr lang="en-IN" sz="5400" b="1" dirty="0">
              <a:solidFill>
                <a:srgbClr val="C00000"/>
              </a:solidFill>
              <a:latin typeface="Californian FB" panose="0207040306080B030204" pitchFamily="18" charset="0"/>
            </a:endParaRPr>
          </a:p>
        </p:txBody>
      </p:sp>
      <p:sp>
        <p:nvSpPr>
          <p:cNvPr id="7" name="TextBox 6">
            <a:extLst>
              <a:ext uri="{FF2B5EF4-FFF2-40B4-BE49-F238E27FC236}">
                <a16:creationId xmlns:a16="http://schemas.microsoft.com/office/drawing/2014/main" id="{9E96FF06-4CED-9A31-74B6-26885DE36163}"/>
              </a:ext>
            </a:extLst>
          </p:cNvPr>
          <p:cNvSpPr txBox="1"/>
          <p:nvPr/>
        </p:nvSpPr>
        <p:spPr>
          <a:xfrm flipH="1">
            <a:off x="121920" y="161289"/>
            <a:ext cx="1778000" cy="276999"/>
          </a:xfrm>
          <a:prstGeom prst="rect">
            <a:avLst/>
          </a:prstGeom>
          <a:noFill/>
        </p:spPr>
        <p:txBody>
          <a:bodyPr wrap="square" rtlCol="0">
            <a:spAutoFit/>
          </a:bodyPr>
          <a:lstStyle/>
          <a:p>
            <a:r>
              <a:rPr lang="en-US" sz="1200" dirty="0">
                <a:solidFill>
                  <a:srgbClr val="C00000"/>
                </a:solidFill>
              </a:rPr>
              <a:t>|| SHRI RAM ||</a:t>
            </a:r>
            <a:endParaRPr lang="en-IN" sz="1200" dirty="0">
              <a:solidFill>
                <a:srgbClr val="C00000"/>
              </a:solidFill>
            </a:endParaRPr>
          </a:p>
        </p:txBody>
      </p:sp>
    </p:spTree>
    <p:extLst>
      <p:ext uri="{BB962C8B-B14F-4D97-AF65-F5344CB8AC3E}">
        <p14:creationId xmlns:p14="http://schemas.microsoft.com/office/powerpoint/2010/main" val="198134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B1BC-DAFB-DF53-6C5C-6AAF332B29A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60CA53-4352-113C-4B22-95132178E568}"/>
              </a:ext>
            </a:extLst>
          </p:cNvPr>
          <p:cNvSpPr/>
          <p:nvPr/>
        </p:nvSpPr>
        <p:spPr>
          <a:xfrm>
            <a:off x="0" y="0"/>
            <a:ext cx="12192000" cy="6858000"/>
          </a:xfrm>
          <a:prstGeom prst="rect">
            <a:avLst/>
          </a:prstGeom>
          <a:solidFill>
            <a:srgbClr val="FFFEE8"/>
          </a:solidFill>
          <a:ln w="571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IN" sz="2000" b="1" u="sng" dirty="0">
                <a:solidFill>
                  <a:schemeClr val="accent1">
                    <a:lumMod val="75000"/>
                  </a:schemeClr>
                </a:solidFill>
              </a:rPr>
              <a:t>MASTER BEDROOM</a:t>
            </a:r>
          </a:p>
          <a:p>
            <a:pPr algn="ctr"/>
            <a:endParaRPr lang="en-IN" sz="2000" b="1" u="sng" dirty="0">
              <a:solidFill>
                <a:schemeClr val="accent4">
                  <a:lumMod val="75000"/>
                </a:schemeClr>
              </a:solidFill>
            </a:endParaRPr>
          </a:p>
          <a:p>
            <a:r>
              <a:rPr lang="en-IN" dirty="0">
                <a:solidFill>
                  <a:schemeClr val="accent4">
                    <a:lumMod val="75000"/>
                  </a:schemeClr>
                </a:solidFill>
              </a:rPr>
              <a:t>Both Rajan's and Anshul's 7th House are influenced by Jupiter, and Rajan also has Rahu in the 7th House. Introducing a yellow-based colour palette along with brass accents can help strengthen harmony, partnership, mutual understanding, and positive relationship energy.</a:t>
            </a:r>
          </a:p>
          <a:p>
            <a:endParaRPr lang="en-IN" dirty="0">
              <a:solidFill>
                <a:schemeClr val="accent4">
                  <a:lumMod val="75000"/>
                </a:schemeClr>
              </a:solidFill>
            </a:endParaRPr>
          </a:p>
          <a:p>
            <a:r>
              <a:rPr lang="en-IN" b="1" dirty="0">
                <a:solidFill>
                  <a:schemeClr val="accent1">
                    <a:lumMod val="75000"/>
                  </a:schemeClr>
                </a:solidFill>
              </a:rPr>
              <a:t>Recommended Enhancements:</a:t>
            </a:r>
          </a:p>
          <a:p>
            <a:endParaRPr lang="en-IN" dirty="0">
              <a:solidFill>
                <a:schemeClr val="accent4">
                  <a:lumMod val="75000"/>
                </a:schemeClr>
              </a:solidFill>
            </a:endParaRPr>
          </a:p>
          <a:p>
            <a:pPr marL="285750" indent="-285750">
              <a:buFont typeface="Arial" panose="020B0604020202020204" pitchFamily="34" charset="0"/>
              <a:buChar char="•"/>
            </a:pPr>
            <a:r>
              <a:rPr lang="en-IN" dirty="0">
                <a:solidFill>
                  <a:schemeClr val="accent4">
                    <a:lumMod val="75000"/>
                  </a:schemeClr>
                </a:solidFill>
              </a:rPr>
              <a:t>Change wardrobe finish from dark brown to soft cream with elegant brass handles. </a:t>
            </a:r>
          </a:p>
          <a:p>
            <a:pPr marL="285750" indent="-285750">
              <a:buFont typeface="Arial" panose="020B0604020202020204" pitchFamily="34" charset="0"/>
              <a:buChar char="•"/>
            </a:pPr>
            <a:r>
              <a:rPr lang="en-IN" dirty="0">
                <a:solidFill>
                  <a:schemeClr val="accent4">
                    <a:lumMod val="75000"/>
                  </a:schemeClr>
                </a:solidFill>
              </a:rPr>
              <a:t>Introduce subtle accents of yellow and blue through décor, accessories, or wardrobe detailing. </a:t>
            </a:r>
          </a:p>
          <a:p>
            <a:pPr marL="285750" indent="-285750">
              <a:buFont typeface="Arial" panose="020B0604020202020204" pitchFamily="34" charset="0"/>
              <a:buChar char="•"/>
            </a:pPr>
            <a:r>
              <a:rPr lang="en-IN" dirty="0">
                <a:solidFill>
                  <a:schemeClr val="accent4">
                    <a:lumMod val="75000"/>
                  </a:schemeClr>
                </a:solidFill>
              </a:rPr>
              <a:t>Install a yellow and blue feature wallpaper on the wall behind the bed to enhance warmth, positivity, and communication. </a:t>
            </a:r>
          </a:p>
          <a:p>
            <a:pPr marL="285750" indent="-285750">
              <a:buFont typeface="Arial" panose="020B0604020202020204" pitchFamily="34" charset="0"/>
              <a:buChar char="•"/>
            </a:pPr>
            <a:r>
              <a:rPr lang="en-IN" dirty="0">
                <a:solidFill>
                  <a:schemeClr val="accent4">
                    <a:lumMod val="75000"/>
                  </a:schemeClr>
                </a:solidFill>
              </a:rPr>
              <a:t>Use cream and yellow bedsheets, duvet covers, and cushions for a balanced and uplifting ambience. </a:t>
            </a:r>
          </a:p>
          <a:p>
            <a:pPr marL="285750" indent="-285750">
              <a:buFont typeface="Arial" panose="020B0604020202020204" pitchFamily="34" charset="0"/>
              <a:buChar char="•"/>
            </a:pPr>
            <a:r>
              <a:rPr lang="en-IN" dirty="0">
                <a:solidFill>
                  <a:schemeClr val="accent4">
                    <a:lumMod val="75000"/>
                  </a:schemeClr>
                </a:solidFill>
              </a:rPr>
              <a:t>Reupholster the study chair in a rich blue fabric to add a complementary colour accent and visual balance. </a:t>
            </a:r>
          </a:p>
          <a:p>
            <a:pPr marL="285750" indent="-285750">
              <a:buFont typeface="Arial" panose="020B0604020202020204" pitchFamily="34" charset="0"/>
              <a:buChar char="•"/>
            </a:pPr>
            <a:r>
              <a:rPr lang="en-IN" dirty="0">
                <a:solidFill>
                  <a:schemeClr val="accent4">
                    <a:lumMod val="75000"/>
                  </a:schemeClr>
                </a:solidFill>
              </a:rPr>
              <a:t>Add brass-finished décor elements, such as lamps, picture frames, drawer pulls, or accent accessories, to strengthen Jupiter-related energies. </a:t>
            </a:r>
          </a:p>
          <a:p>
            <a:pPr marL="285750" indent="-285750">
              <a:buFont typeface="Arial" panose="020B0604020202020204" pitchFamily="34" charset="0"/>
              <a:buChar char="•"/>
            </a:pPr>
            <a:r>
              <a:rPr lang="en-IN" dirty="0">
                <a:solidFill>
                  <a:schemeClr val="accent4">
                    <a:lumMod val="75000"/>
                  </a:schemeClr>
                </a:solidFill>
              </a:rPr>
              <a:t>Consider warm-white lighting to enhance the cream, yellow, and brass palette and create a welcoming atmosphere. </a:t>
            </a:r>
          </a:p>
          <a:p>
            <a:endParaRPr lang="en-IN" dirty="0">
              <a:solidFill>
                <a:schemeClr val="accent4">
                  <a:lumMod val="75000"/>
                </a:schemeClr>
              </a:solidFill>
            </a:endParaRPr>
          </a:p>
          <a:p>
            <a:r>
              <a:rPr lang="en-IN" b="1" dirty="0">
                <a:solidFill>
                  <a:schemeClr val="accent1">
                    <a:lumMod val="75000"/>
                  </a:schemeClr>
                </a:solidFill>
              </a:rPr>
              <a:t>Expected Benefits:</a:t>
            </a:r>
          </a:p>
          <a:p>
            <a:endParaRPr lang="en-IN" b="1" dirty="0">
              <a:solidFill>
                <a:schemeClr val="accent4">
                  <a:lumMod val="75000"/>
                </a:schemeClr>
              </a:solidFill>
            </a:endParaRPr>
          </a:p>
          <a:p>
            <a:pPr marL="285750" indent="-285750">
              <a:buFont typeface="Arial" panose="020B0604020202020204" pitchFamily="34" charset="0"/>
              <a:buChar char="•"/>
            </a:pPr>
            <a:r>
              <a:rPr lang="en-IN" dirty="0">
                <a:solidFill>
                  <a:schemeClr val="accent4">
                    <a:lumMod val="75000"/>
                  </a:schemeClr>
                </a:solidFill>
              </a:rPr>
              <a:t>Improved relationship harmony and understanding. </a:t>
            </a:r>
          </a:p>
          <a:p>
            <a:pPr marL="285750" indent="-285750">
              <a:buFont typeface="Arial" panose="020B0604020202020204" pitchFamily="34" charset="0"/>
              <a:buChar char="•"/>
            </a:pPr>
            <a:r>
              <a:rPr lang="en-IN" dirty="0">
                <a:solidFill>
                  <a:schemeClr val="accent4">
                    <a:lumMod val="75000"/>
                  </a:schemeClr>
                </a:solidFill>
              </a:rPr>
              <a:t>Enhanced partnership support and cooperation. </a:t>
            </a:r>
          </a:p>
          <a:p>
            <a:pPr marL="285750" indent="-285750">
              <a:buFont typeface="Arial" panose="020B0604020202020204" pitchFamily="34" charset="0"/>
              <a:buChar char="•"/>
            </a:pPr>
            <a:r>
              <a:rPr lang="en-IN" dirty="0">
                <a:solidFill>
                  <a:schemeClr val="accent4">
                    <a:lumMod val="75000"/>
                  </a:schemeClr>
                </a:solidFill>
              </a:rPr>
              <a:t>Greater positivity, optimism, and emotional warmth in the bedroom. </a:t>
            </a:r>
          </a:p>
          <a:p>
            <a:pPr marL="285750" indent="-285750">
              <a:buFont typeface="Arial" panose="020B0604020202020204" pitchFamily="34" charset="0"/>
              <a:buChar char="•"/>
            </a:pPr>
            <a:r>
              <a:rPr lang="en-IN" dirty="0">
                <a:solidFill>
                  <a:schemeClr val="accent4">
                    <a:lumMod val="75000"/>
                  </a:schemeClr>
                </a:solidFill>
              </a:rPr>
              <a:t>A more refined, elegant, and luxurious interior environment.</a:t>
            </a:r>
          </a:p>
          <a:p>
            <a:endParaRPr lang="en-IN" dirty="0">
              <a:solidFill>
                <a:srgbClr val="FA1A7A"/>
              </a:solidFill>
            </a:endParaRPr>
          </a:p>
        </p:txBody>
      </p:sp>
    </p:spTree>
    <p:extLst>
      <p:ext uri="{BB962C8B-B14F-4D97-AF65-F5344CB8AC3E}">
        <p14:creationId xmlns:p14="http://schemas.microsoft.com/office/powerpoint/2010/main" val="424776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12F12-0176-AF8A-8774-55B005584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17309" cy="6858000"/>
          </a:xfrm>
          <a:prstGeom prst="rect">
            <a:avLst/>
          </a:prstGeom>
        </p:spPr>
      </p:pic>
      <p:pic>
        <p:nvPicPr>
          <p:cNvPr id="5" name="Picture 4">
            <a:extLst>
              <a:ext uri="{FF2B5EF4-FFF2-40B4-BE49-F238E27FC236}">
                <a16:creationId xmlns:a16="http://schemas.microsoft.com/office/drawing/2014/main" id="{1E999508-4E53-53B9-A82E-EE4ADDA6B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4213" y="517237"/>
            <a:ext cx="3772477" cy="5029969"/>
          </a:xfrm>
          <a:prstGeom prst="rect">
            <a:avLst/>
          </a:prstGeom>
        </p:spPr>
      </p:pic>
      <p:sp>
        <p:nvSpPr>
          <p:cNvPr id="6" name="TextBox 5">
            <a:extLst>
              <a:ext uri="{FF2B5EF4-FFF2-40B4-BE49-F238E27FC236}">
                <a16:creationId xmlns:a16="http://schemas.microsoft.com/office/drawing/2014/main" id="{52B7B4CF-C0F1-8356-D694-7EBCE4315FF1}"/>
              </a:ext>
            </a:extLst>
          </p:cNvPr>
          <p:cNvSpPr txBox="1"/>
          <p:nvPr/>
        </p:nvSpPr>
        <p:spPr>
          <a:xfrm>
            <a:off x="5717309" y="6354702"/>
            <a:ext cx="3383280" cy="369332"/>
          </a:xfrm>
          <a:prstGeom prst="rect">
            <a:avLst/>
          </a:prstGeom>
          <a:noFill/>
        </p:spPr>
        <p:txBody>
          <a:bodyPr wrap="square" rtlCol="0">
            <a:spAutoFit/>
          </a:bodyPr>
          <a:lstStyle/>
          <a:p>
            <a:r>
              <a:rPr lang="en-US" b="1" u="sng" dirty="0">
                <a:solidFill>
                  <a:schemeClr val="accent4">
                    <a:lumMod val="75000"/>
                  </a:schemeClr>
                </a:solidFill>
              </a:rPr>
              <a:t>PROPOSED BEDROOM</a:t>
            </a:r>
            <a:endParaRPr lang="en-IN" b="1" u="sng" dirty="0">
              <a:solidFill>
                <a:schemeClr val="accent4">
                  <a:lumMod val="75000"/>
                </a:schemeClr>
              </a:solidFill>
            </a:endParaRPr>
          </a:p>
        </p:txBody>
      </p:sp>
      <p:sp>
        <p:nvSpPr>
          <p:cNvPr id="7" name="TextBox 6">
            <a:extLst>
              <a:ext uri="{FF2B5EF4-FFF2-40B4-BE49-F238E27FC236}">
                <a16:creationId xmlns:a16="http://schemas.microsoft.com/office/drawing/2014/main" id="{50045561-BF2D-1D47-7B92-3A5B8002D7B5}"/>
              </a:ext>
            </a:extLst>
          </p:cNvPr>
          <p:cNvSpPr txBox="1"/>
          <p:nvPr/>
        </p:nvSpPr>
        <p:spPr>
          <a:xfrm>
            <a:off x="7936692" y="5648605"/>
            <a:ext cx="3383280" cy="369332"/>
          </a:xfrm>
          <a:prstGeom prst="rect">
            <a:avLst/>
          </a:prstGeom>
          <a:noFill/>
        </p:spPr>
        <p:txBody>
          <a:bodyPr wrap="square" rtlCol="0">
            <a:spAutoFit/>
          </a:bodyPr>
          <a:lstStyle/>
          <a:p>
            <a:r>
              <a:rPr lang="en-US" dirty="0"/>
              <a:t>existing</a:t>
            </a:r>
            <a:endParaRPr lang="en-IN" dirty="0"/>
          </a:p>
        </p:txBody>
      </p:sp>
    </p:spTree>
    <p:extLst>
      <p:ext uri="{BB962C8B-B14F-4D97-AF65-F5344CB8AC3E}">
        <p14:creationId xmlns:p14="http://schemas.microsoft.com/office/powerpoint/2010/main" val="417913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7F702-A71F-0CA0-9C36-7DF433ED0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506" y="132002"/>
            <a:ext cx="4347730" cy="5796973"/>
          </a:xfrm>
          <a:prstGeom prst="rect">
            <a:avLst/>
          </a:prstGeom>
        </p:spPr>
      </p:pic>
      <p:pic>
        <p:nvPicPr>
          <p:cNvPr id="5" name="Picture 4">
            <a:extLst>
              <a:ext uri="{FF2B5EF4-FFF2-40B4-BE49-F238E27FC236}">
                <a16:creationId xmlns:a16="http://schemas.microsoft.com/office/drawing/2014/main" id="{B5B65578-3DBE-8D33-48AD-C8DBEC7FC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459" cy="6858000"/>
          </a:xfrm>
          <a:prstGeom prst="rect">
            <a:avLst/>
          </a:prstGeom>
        </p:spPr>
      </p:pic>
      <p:sp>
        <p:nvSpPr>
          <p:cNvPr id="6" name="TextBox 5">
            <a:extLst>
              <a:ext uri="{FF2B5EF4-FFF2-40B4-BE49-F238E27FC236}">
                <a16:creationId xmlns:a16="http://schemas.microsoft.com/office/drawing/2014/main" id="{64135A40-CDEB-CFFD-3328-DB1F53EE8E1B}"/>
              </a:ext>
            </a:extLst>
          </p:cNvPr>
          <p:cNvSpPr txBox="1"/>
          <p:nvPr/>
        </p:nvSpPr>
        <p:spPr>
          <a:xfrm>
            <a:off x="5800435" y="6488668"/>
            <a:ext cx="3383280" cy="369332"/>
          </a:xfrm>
          <a:prstGeom prst="rect">
            <a:avLst/>
          </a:prstGeom>
          <a:noFill/>
        </p:spPr>
        <p:txBody>
          <a:bodyPr wrap="square" rtlCol="0">
            <a:spAutoFit/>
          </a:bodyPr>
          <a:lstStyle/>
          <a:p>
            <a:r>
              <a:rPr lang="en-US" b="1" u="sng" dirty="0">
                <a:solidFill>
                  <a:schemeClr val="accent4">
                    <a:lumMod val="75000"/>
                  </a:schemeClr>
                </a:solidFill>
              </a:rPr>
              <a:t>PROPOSED BEDROOM</a:t>
            </a:r>
            <a:endParaRPr lang="en-IN" b="1" u="sng" dirty="0">
              <a:solidFill>
                <a:schemeClr val="accent4">
                  <a:lumMod val="75000"/>
                </a:schemeClr>
              </a:solidFill>
            </a:endParaRPr>
          </a:p>
        </p:txBody>
      </p:sp>
      <p:sp>
        <p:nvSpPr>
          <p:cNvPr id="7" name="TextBox 6">
            <a:extLst>
              <a:ext uri="{FF2B5EF4-FFF2-40B4-BE49-F238E27FC236}">
                <a16:creationId xmlns:a16="http://schemas.microsoft.com/office/drawing/2014/main" id="{C1976302-2284-D89B-8FDA-C20841EDF5C9}"/>
              </a:ext>
            </a:extLst>
          </p:cNvPr>
          <p:cNvSpPr txBox="1"/>
          <p:nvPr/>
        </p:nvSpPr>
        <p:spPr>
          <a:xfrm>
            <a:off x="9798395" y="6024155"/>
            <a:ext cx="3383280" cy="369332"/>
          </a:xfrm>
          <a:prstGeom prst="rect">
            <a:avLst/>
          </a:prstGeom>
          <a:noFill/>
        </p:spPr>
        <p:txBody>
          <a:bodyPr wrap="square" rtlCol="0">
            <a:spAutoFit/>
          </a:bodyPr>
          <a:lstStyle/>
          <a:p>
            <a:r>
              <a:rPr lang="en-US" dirty="0"/>
              <a:t>EXISTING</a:t>
            </a:r>
            <a:endParaRPr lang="en-IN" dirty="0"/>
          </a:p>
        </p:txBody>
      </p:sp>
    </p:spTree>
    <p:extLst>
      <p:ext uri="{BB962C8B-B14F-4D97-AF65-F5344CB8AC3E}">
        <p14:creationId xmlns:p14="http://schemas.microsoft.com/office/powerpoint/2010/main" val="377479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977D3-2F3E-0507-3919-EA169A4F1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412509" cy="6859539"/>
          </a:xfrm>
          <a:prstGeom prst="rect">
            <a:avLst/>
          </a:prstGeom>
        </p:spPr>
      </p:pic>
      <p:sp>
        <p:nvSpPr>
          <p:cNvPr id="2" name="TextBox 1">
            <a:extLst>
              <a:ext uri="{FF2B5EF4-FFF2-40B4-BE49-F238E27FC236}">
                <a16:creationId xmlns:a16="http://schemas.microsoft.com/office/drawing/2014/main" id="{C8A6F393-1D38-2E9F-61BB-A1E126A48AB3}"/>
              </a:ext>
            </a:extLst>
          </p:cNvPr>
          <p:cNvSpPr txBox="1"/>
          <p:nvPr/>
        </p:nvSpPr>
        <p:spPr>
          <a:xfrm>
            <a:off x="5412509" y="6488668"/>
            <a:ext cx="3383280" cy="369332"/>
          </a:xfrm>
          <a:prstGeom prst="rect">
            <a:avLst/>
          </a:prstGeom>
          <a:noFill/>
        </p:spPr>
        <p:txBody>
          <a:bodyPr wrap="square" rtlCol="0">
            <a:spAutoFit/>
          </a:bodyPr>
          <a:lstStyle/>
          <a:p>
            <a:r>
              <a:rPr lang="en-US" b="1" u="sng" dirty="0">
                <a:solidFill>
                  <a:schemeClr val="accent4">
                    <a:lumMod val="75000"/>
                  </a:schemeClr>
                </a:solidFill>
              </a:rPr>
              <a:t>PROPOSED BEDROOM</a:t>
            </a:r>
            <a:endParaRPr lang="en-IN" b="1" u="sng" dirty="0">
              <a:solidFill>
                <a:schemeClr val="accent4">
                  <a:lumMod val="75000"/>
                </a:schemeClr>
              </a:solidFill>
            </a:endParaRPr>
          </a:p>
        </p:txBody>
      </p:sp>
      <p:sp>
        <p:nvSpPr>
          <p:cNvPr id="3" name="TextBox 2">
            <a:extLst>
              <a:ext uri="{FF2B5EF4-FFF2-40B4-BE49-F238E27FC236}">
                <a16:creationId xmlns:a16="http://schemas.microsoft.com/office/drawing/2014/main" id="{B7A7FD43-1931-1DCF-C21A-DF8EEF64FD65}"/>
              </a:ext>
            </a:extLst>
          </p:cNvPr>
          <p:cNvSpPr txBox="1"/>
          <p:nvPr/>
        </p:nvSpPr>
        <p:spPr>
          <a:xfrm>
            <a:off x="8527935" y="5977034"/>
            <a:ext cx="3383280" cy="369332"/>
          </a:xfrm>
          <a:prstGeom prst="rect">
            <a:avLst/>
          </a:prstGeom>
          <a:noFill/>
        </p:spPr>
        <p:txBody>
          <a:bodyPr wrap="square" rtlCol="0">
            <a:spAutoFit/>
          </a:bodyPr>
          <a:lstStyle/>
          <a:p>
            <a:r>
              <a:rPr lang="en-US" dirty="0"/>
              <a:t>existing</a:t>
            </a:r>
            <a:endParaRPr lang="en-IN" dirty="0"/>
          </a:p>
        </p:txBody>
      </p:sp>
      <p:pic>
        <p:nvPicPr>
          <p:cNvPr id="7" name="Picture 6">
            <a:extLst>
              <a:ext uri="{FF2B5EF4-FFF2-40B4-BE49-F238E27FC236}">
                <a16:creationId xmlns:a16="http://schemas.microsoft.com/office/drawing/2014/main" id="{F16D6E9A-2120-1569-3596-EE9290939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347" y="498641"/>
            <a:ext cx="4108795" cy="5478393"/>
          </a:xfrm>
          <a:prstGeom prst="rect">
            <a:avLst/>
          </a:prstGeom>
        </p:spPr>
      </p:pic>
    </p:spTree>
    <p:extLst>
      <p:ext uri="{BB962C8B-B14F-4D97-AF65-F5344CB8AC3E}">
        <p14:creationId xmlns:p14="http://schemas.microsoft.com/office/powerpoint/2010/main" val="2941861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EB36C-CEF0-AD8D-023D-DD47FE34251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3DAFD0-8553-F4B8-98CD-2B82ACD2A559}"/>
              </a:ext>
            </a:extLst>
          </p:cNvPr>
          <p:cNvSpPr/>
          <p:nvPr/>
        </p:nvSpPr>
        <p:spPr>
          <a:xfrm>
            <a:off x="0" y="0"/>
            <a:ext cx="12191999" cy="6858000"/>
          </a:xfrm>
          <a:prstGeom prst="rect">
            <a:avLst/>
          </a:prstGeom>
          <a:solidFill>
            <a:srgbClr val="FFFEE8"/>
          </a:solidFill>
          <a:ln w="571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IN" sz="2000" b="1" u="sng" dirty="0">
                <a:solidFill>
                  <a:schemeClr val="accent2">
                    <a:lumMod val="75000"/>
                  </a:schemeClr>
                </a:solidFill>
              </a:rPr>
              <a:t>SON BEDROOM</a:t>
            </a:r>
          </a:p>
          <a:p>
            <a:pPr algn="ctr"/>
            <a:endParaRPr lang="en-IN" b="1" u="sng" dirty="0">
              <a:solidFill>
                <a:schemeClr val="accent2">
                  <a:lumMod val="75000"/>
                </a:schemeClr>
              </a:solidFill>
            </a:endParaRPr>
          </a:p>
          <a:p>
            <a:r>
              <a:rPr lang="en-IN" dirty="0">
                <a:solidFill>
                  <a:schemeClr val="accent2">
                    <a:lumMod val="75000"/>
                  </a:schemeClr>
                </a:solidFill>
              </a:rPr>
              <a:t>Both Rajan's and Anshul's 5th House are influenced by Jupiter. The 5th House is associated with children, creativity, learning, joy, and self-expression, while the Sun represents vitality, confidence, and growth. For the 2-year-old boy's bedroom, we have incorporated playful themes inspired by the giraffe and lion, symbolizing curiosity, courage, vibrancy, and joyful development.</a:t>
            </a:r>
          </a:p>
          <a:p>
            <a:endParaRPr lang="en-IN" dirty="0">
              <a:solidFill>
                <a:schemeClr val="accent2">
                  <a:lumMod val="75000"/>
                </a:schemeClr>
              </a:solidFill>
            </a:endParaRPr>
          </a:p>
          <a:p>
            <a:r>
              <a:rPr lang="en-IN" b="1" dirty="0">
                <a:solidFill>
                  <a:schemeClr val="accent2">
                    <a:lumMod val="75000"/>
                  </a:schemeClr>
                </a:solidFill>
              </a:rPr>
              <a:t>Design Recommendations:</a:t>
            </a:r>
          </a:p>
          <a:p>
            <a:endParaRPr lang="en-IN" dirty="0">
              <a:solidFill>
                <a:schemeClr val="accent2">
                  <a:lumMod val="75000"/>
                </a:schemeClr>
              </a:solidFill>
            </a:endParaRPr>
          </a:p>
          <a:p>
            <a:pPr marL="285750" indent="-285750">
              <a:buFont typeface="Arial" panose="020B0604020202020204" pitchFamily="34" charset="0"/>
              <a:buChar char="•"/>
            </a:pPr>
            <a:r>
              <a:rPr lang="en-IN" dirty="0">
                <a:solidFill>
                  <a:schemeClr val="accent2">
                    <a:lumMod val="75000"/>
                  </a:schemeClr>
                </a:solidFill>
              </a:rPr>
              <a:t>The flooring has been changed to a warm teak wood finish, creating a natural and comfortable environment for the child. </a:t>
            </a:r>
          </a:p>
          <a:p>
            <a:pPr marL="285750" indent="-285750">
              <a:buFont typeface="Arial" panose="020B0604020202020204" pitchFamily="34" charset="0"/>
              <a:buChar char="•"/>
            </a:pPr>
            <a:r>
              <a:rPr lang="en-IN" dirty="0">
                <a:solidFill>
                  <a:schemeClr val="accent2">
                    <a:lumMod val="75000"/>
                  </a:schemeClr>
                </a:solidFill>
              </a:rPr>
              <a:t>A playful area rug has been added to encourage activity, comfort, and creativity. </a:t>
            </a:r>
          </a:p>
          <a:p>
            <a:pPr marL="285750" indent="-285750">
              <a:buFont typeface="Arial" panose="020B0604020202020204" pitchFamily="34" charset="0"/>
              <a:buChar char="•"/>
            </a:pPr>
            <a:r>
              <a:rPr lang="en-IN" dirty="0">
                <a:solidFill>
                  <a:schemeClr val="accent2">
                    <a:lumMod val="75000"/>
                  </a:schemeClr>
                </a:solidFill>
              </a:rPr>
              <a:t>The furniture has been designed in a soft cream shade to create a bright, calming, and timeless base. </a:t>
            </a:r>
          </a:p>
          <a:p>
            <a:pPr marL="285750" indent="-285750">
              <a:buFont typeface="Arial" panose="020B0604020202020204" pitchFamily="34" charset="0"/>
              <a:buChar char="•"/>
            </a:pPr>
            <a:r>
              <a:rPr lang="en-IN" dirty="0">
                <a:solidFill>
                  <a:schemeClr val="accent2">
                    <a:lumMod val="75000"/>
                  </a:schemeClr>
                </a:solidFill>
              </a:rPr>
              <a:t>Accents of yellow and orange have been introduced to promote positivity, enthusiasm, happiness, and creative energy. </a:t>
            </a:r>
          </a:p>
          <a:p>
            <a:pPr marL="285750" indent="-285750">
              <a:buFont typeface="Arial" panose="020B0604020202020204" pitchFamily="34" charset="0"/>
              <a:buChar char="•"/>
            </a:pPr>
            <a:r>
              <a:rPr lang="en-IN" dirty="0">
                <a:solidFill>
                  <a:schemeClr val="accent2">
                    <a:lumMod val="75000"/>
                  </a:schemeClr>
                </a:solidFill>
              </a:rPr>
              <a:t>Animal-themed décor featuring giraffes and lions adds a sense of adventure, imagination, and playfulness suitable for a growing child. </a:t>
            </a:r>
          </a:p>
          <a:p>
            <a:pPr marL="285750" indent="-285750">
              <a:buFont typeface="Arial" panose="020B0604020202020204" pitchFamily="34" charset="0"/>
              <a:buChar char="•"/>
            </a:pPr>
            <a:r>
              <a:rPr lang="en-IN" dirty="0">
                <a:solidFill>
                  <a:schemeClr val="accent2">
                    <a:lumMod val="75000"/>
                  </a:schemeClr>
                </a:solidFill>
              </a:rPr>
              <a:t>Accent lighting and warm ambient lights are recommended to enhance brightness, create a cheerful atmosphere, and highlight key design elements. </a:t>
            </a:r>
          </a:p>
          <a:p>
            <a:endParaRPr lang="en-IN" dirty="0">
              <a:solidFill>
                <a:schemeClr val="accent2">
                  <a:lumMod val="75000"/>
                </a:schemeClr>
              </a:solidFill>
            </a:endParaRPr>
          </a:p>
          <a:p>
            <a:r>
              <a:rPr lang="en-IN" b="1" dirty="0">
                <a:solidFill>
                  <a:schemeClr val="accent2">
                    <a:lumMod val="75000"/>
                  </a:schemeClr>
                </a:solidFill>
              </a:rPr>
              <a:t>Expected Benefits</a:t>
            </a:r>
          </a:p>
          <a:p>
            <a:endParaRPr lang="en-IN" b="1" dirty="0">
              <a:solidFill>
                <a:schemeClr val="accent2">
                  <a:lumMod val="75000"/>
                </a:schemeClr>
              </a:solidFill>
            </a:endParaRPr>
          </a:p>
          <a:p>
            <a:r>
              <a:rPr lang="en-IN" dirty="0">
                <a:solidFill>
                  <a:schemeClr val="accent2">
                    <a:lumMod val="75000"/>
                  </a:schemeClr>
                </a:solidFill>
              </a:rPr>
              <a:t>These recommendations are intended to create a nurturing, joyful, and stimulating environment that supports the child's creativity, confidence, learning, and overall well-being. The balanced use of </a:t>
            </a:r>
            <a:r>
              <a:rPr lang="en-IN" dirty="0" err="1">
                <a:solidFill>
                  <a:schemeClr val="accent2">
                    <a:lumMod val="75000"/>
                  </a:schemeClr>
                </a:solidFill>
              </a:rPr>
              <a:t>colors</a:t>
            </a:r>
            <a:r>
              <a:rPr lang="en-IN" dirty="0">
                <a:solidFill>
                  <a:schemeClr val="accent2">
                    <a:lumMod val="75000"/>
                  </a:schemeClr>
                </a:solidFill>
              </a:rPr>
              <a:t>, materials, lighting, and symbolic elements helps establish a positive and vibrant space for healthy growth and development.</a:t>
            </a:r>
          </a:p>
        </p:txBody>
      </p:sp>
    </p:spTree>
    <p:extLst>
      <p:ext uri="{BB962C8B-B14F-4D97-AF65-F5344CB8AC3E}">
        <p14:creationId xmlns:p14="http://schemas.microsoft.com/office/powerpoint/2010/main" val="75518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38ABD-804E-906C-1BF4-14BDD48BD9D4}"/>
              </a:ext>
            </a:extLst>
          </p:cNvPr>
          <p:cNvPicPr>
            <a:picLocks noChangeAspect="1"/>
          </p:cNvPicPr>
          <p:nvPr/>
        </p:nvPicPr>
        <p:blipFill>
          <a:blip r:embed="rId2"/>
          <a:stretch>
            <a:fillRect/>
          </a:stretch>
        </p:blipFill>
        <p:spPr>
          <a:xfrm>
            <a:off x="7024830" y="443344"/>
            <a:ext cx="3976254" cy="5301673"/>
          </a:xfrm>
          <a:prstGeom prst="rect">
            <a:avLst/>
          </a:prstGeom>
        </p:spPr>
      </p:pic>
      <p:pic>
        <p:nvPicPr>
          <p:cNvPr id="5" name="Picture 4">
            <a:extLst>
              <a:ext uri="{FF2B5EF4-FFF2-40B4-BE49-F238E27FC236}">
                <a16:creationId xmlns:a16="http://schemas.microsoft.com/office/drawing/2014/main" id="{8F93BB8C-97C6-ABDD-1A0C-9538BD811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1" y="0"/>
            <a:ext cx="5490438" cy="6858000"/>
          </a:xfrm>
          <a:prstGeom prst="rect">
            <a:avLst/>
          </a:prstGeom>
        </p:spPr>
      </p:pic>
      <p:sp>
        <p:nvSpPr>
          <p:cNvPr id="2" name="TextBox 1">
            <a:extLst>
              <a:ext uri="{FF2B5EF4-FFF2-40B4-BE49-F238E27FC236}">
                <a16:creationId xmlns:a16="http://schemas.microsoft.com/office/drawing/2014/main" id="{CBE42B65-AB2E-75AD-5A81-1C06F179AE3E}"/>
              </a:ext>
            </a:extLst>
          </p:cNvPr>
          <p:cNvSpPr txBox="1"/>
          <p:nvPr/>
        </p:nvSpPr>
        <p:spPr>
          <a:xfrm>
            <a:off x="4516582" y="6431003"/>
            <a:ext cx="3383280"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b="1" u="sng" dirty="0"/>
              <a:t>PROPOSED SONS ROOM</a:t>
            </a:r>
            <a:endParaRPr lang="en-IN" b="1" u="sng" dirty="0"/>
          </a:p>
        </p:txBody>
      </p:sp>
      <p:sp>
        <p:nvSpPr>
          <p:cNvPr id="4" name="TextBox 3">
            <a:extLst>
              <a:ext uri="{FF2B5EF4-FFF2-40B4-BE49-F238E27FC236}">
                <a16:creationId xmlns:a16="http://schemas.microsoft.com/office/drawing/2014/main" id="{814E08FE-14A2-88E6-1DE9-CC13554901D1}"/>
              </a:ext>
            </a:extLst>
          </p:cNvPr>
          <p:cNvSpPr txBox="1"/>
          <p:nvPr/>
        </p:nvSpPr>
        <p:spPr>
          <a:xfrm>
            <a:off x="9927705" y="5903344"/>
            <a:ext cx="3383280" cy="369332"/>
          </a:xfrm>
          <a:prstGeom prst="rect">
            <a:avLst/>
          </a:prstGeom>
          <a:noFill/>
        </p:spPr>
        <p:txBody>
          <a:bodyPr wrap="square" rtlCol="0">
            <a:spAutoFit/>
          </a:bodyPr>
          <a:lstStyle/>
          <a:p>
            <a:r>
              <a:rPr lang="en-US" dirty="0"/>
              <a:t>existing</a:t>
            </a:r>
            <a:endParaRPr lang="en-IN" dirty="0"/>
          </a:p>
        </p:txBody>
      </p:sp>
    </p:spTree>
    <p:extLst>
      <p:ext uri="{BB962C8B-B14F-4D97-AF65-F5344CB8AC3E}">
        <p14:creationId xmlns:p14="http://schemas.microsoft.com/office/powerpoint/2010/main" val="2377568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14EF-F14B-6ECF-2871-E870ADABB88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AFE9FCC-DE0A-2A6A-9C8B-7C8F8B2256BA}"/>
              </a:ext>
            </a:extLst>
          </p:cNvPr>
          <p:cNvSpPr/>
          <p:nvPr/>
        </p:nvSpPr>
        <p:spPr>
          <a:xfrm>
            <a:off x="1" y="0"/>
            <a:ext cx="11286836" cy="6858000"/>
          </a:xfrm>
          <a:prstGeom prst="rect">
            <a:avLst/>
          </a:prstGeom>
          <a:noFill/>
          <a:ln w="571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IN" sz="2000" b="1" u="sng" dirty="0">
                <a:solidFill>
                  <a:schemeClr val="accent2">
                    <a:lumMod val="75000"/>
                  </a:schemeClr>
                </a:solidFill>
              </a:rPr>
              <a:t>DRAWING ROOM </a:t>
            </a:r>
          </a:p>
          <a:p>
            <a:pPr algn="ctr"/>
            <a:endParaRPr lang="en-IN" b="1" u="sng" dirty="0">
              <a:solidFill>
                <a:schemeClr val="tx1"/>
              </a:solidFill>
            </a:endParaRPr>
          </a:p>
          <a:p>
            <a:r>
              <a:rPr lang="en-IN" dirty="0"/>
              <a:t>Anshul has a strong influence of the Sun, while Rajan has the influence of Saturn in the 4th House, which governs the living and drawing room areas of the home. Although the Sun and Saturn are traditionally considered opposing planetary energies, when balanced thoughtfully through design, they can create a harmonious environment that combines warmth, structure, elegance, and stability.</a:t>
            </a:r>
          </a:p>
          <a:p>
            <a:endParaRPr lang="en-IN" dirty="0"/>
          </a:p>
          <a:p>
            <a:pPr marL="285750" indent="-285750">
              <a:buFont typeface="Arial" panose="020B0604020202020204" pitchFamily="34" charset="0"/>
              <a:buChar char="•"/>
            </a:pPr>
            <a:r>
              <a:rPr lang="en-IN" dirty="0"/>
              <a:t>To achieve a modern décor with the right blend of sophistication and comfort, we recommend the following:</a:t>
            </a:r>
          </a:p>
          <a:p>
            <a:pPr marL="285750" indent="-285750">
              <a:buFont typeface="Arial" panose="020B0604020202020204" pitchFamily="34" charset="0"/>
              <a:buChar char="•"/>
            </a:pPr>
            <a:r>
              <a:rPr lang="en-IN" dirty="0"/>
              <a:t>Introduce a modern black sofa to represent Saturn's strength, stability, and timeless elegance. </a:t>
            </a:r>
          </a:p>
          <a:p>
            <a:pPr marL="285750" indent="-285750">
              <a:buFont typeface="Arial" panose="020B0604020202020204" pitchFamily="34" charset="0"/>
              <a:buChar char="•"/>
            </a:pPr>
            <a:r>
              <a:rPr lang="en-IN" dirty="0"/>
              <a:t>Use bright cream and orange cushions to bring in the Sun's warmth, positivity, and vibrant energy. </a:t>
            </a:r>
          </a:p>
          <a:p>
            <a:pPr marL="285750" indent="-285750">
              <a:buFont typeface="Arial" panose="020B0604020202020204" pitchFamily="34" charset="0"/>
              <a:buChar char="•"/>
            </a:pPr>
            <a:r>
              <a:rPr lang="en-IN" dirty="0"/>
              <a:t>Install white wooden flooring to create a brighter, more spacious, and contemporary appearance. </a:t>
            </a:r>
          </a:p>
          <a:p>
            <a:pPr marL="285750" indent="-285750">
              <a:buFont typeface="Arial" panose="020B0604020202020204" pitchFamily="34" charset="0"/>
              <a:buChar char="•"/>
            </a:pPr>
            <a:r>
              <a:rPr lang="en-IN" dirty="0"/>
              <a:t>Add a modern floor rug to enhance comfort and visually anchor the seating area. </a:t>
            </a:r>
          </a:p>
          <a:p>
            <a:pPr marL="285750" indent="-285750">
              <a:buFont typeface="Arial" panose="020B0604020202020204" pitchFamily="34" charset="0"/>
              <a:buChar char="•"/>
            </a:pPr>
            <a:r>
              <a:rPr lang="en-IN" dirty="0"/>
              <a:t>Incorporate layered lighting to create a welcoming ambiance and highlight key design elements. </a:t>
            </a:r>
          </a:p>
          <a:p>
            <a:pPr marL="285750" indent="-285750">
              <a:buFont typeface="Arial" panose="020B0604020202020204" pitchFamily="34" charset="0"/>
              <a:buChar char="•"/>
            </a:pPr>
            <a:r>
              <a:rPr lang="en-IN" dirty="0"/>
              <a:t>Place an appropriate traditional artwork, such as a classic Indian painting, above the sofa to create a beautiful fusion of heritage and modernity. </a:t>
            </a:r>
          </a:p>
          <a:p>
            <a:endParaRPr lang="en-IN" dirty="0"/>
          </a:p>
          <a:p>
            <a:r>
              <a:rPr lang="en-IN" b="1" dirty="0">
                <a:solidFill>
                  <a:schemeClr val="accent2">
                    <a:lumMod val="75000"/>
                  </a:schemeClr>
                </a:solidFill>
              </a:rPr>
              <a:t>Expected Benefits</a:t>
            </a:r>
          </a:p>
          <a:p>
            <a:endParaRPr lang="en-IN" b="1" dirty="0"/>
          </a:p>
          <a:p>
            <a:r>
              <a:rPr lang="en-IN" dirty="0"/>
              <a:t>The combination of black, cream, and orange tones creates a balanced interplay between the disciplined energy of Saturn and the vibrant energy of the Sun. The recommended design elements help establish a living space that feels elegant, welcoming, and refined while promoting harmony, family bonding, and a sense of pride in the home. The addition of traditional artwork further enriches the space by blending cultural richness with contemporary aesthetics</a:t>
            </a:r>
          </a:p>
        </p:txBody>
      </p:sp>
    </p:spTree>
    <p:extLst>
      <p:ext uri="{BB962C8B-B14F-4D97-AF65-F5344CB8AC3E}">
        <p14:creationId xmlns:p14="http://schemas.microsoft.com/office/powerpoint/2010/main" val="2427645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2D2CDB-B3A3-F4B2-DC5C-DFC1180F8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171" y="701194"/>
            <a:ext cx="3809538" cy="5079384"/>
          </a:xfrm>
          <a:prstGeom prst="rect">
            <a:avLst/>
          </a:prstGeom>
        </p:spPr>
      </p:pic>
      <p:pic>
        <p:nvPicPr>
          <p:cNvPr id="3" name="Picture 2">
            <a:extLst>
              <a:ext uri="{FF2B5EF4-FFF2-40B4-BE49-F238E27FC236}">
                <a16:creationId xmlns:a16="http://schemas.microsoft.com/office/drawing/2014/main" id="{D07ADF89-2197-E692-9804-E4183CF172BA}"/>
              </a:ext>
            </a:extLst>
          </p:cNvPr>
          <p:cNvPicPr>
            <a:picLocks noChangeAspect="1"/>
          </p:cNvPicPr>
          <p:nvPr/>
        </p:nvPicPr>
        <p:blipFill>
          <a:blip r:embed="rId3"/>
          <a:stretch>
            <a:fillRect/>
          </a:stretch>
        </p:blipFill>
        <p:spPr>
          <a:xfrm>
            <a:off x="-73890" y="0"/>
            <a:ext cx="6622472" cy="6858000"/>
          </a:xfrm>
          <a:prstGeom prst="rect">
            <a:avLst/>
          </a:prstGeom>
        </p:spPr>
      </p:pic>
      <p:sp>
        <p:nvSpPr>
          <p:cNvPr id="4" name="TextBox 3">
            <a:extLst>
              <a:ext uri="{FF2B5EF4-FFF2-40B4-BE49-F238E27FC236}">
                <a16:creationId xmlns:a16="http://schemas.microsoft.com/office/drawing/2014/main" id="{09219B8D-630E-86F9-6940-CAACB43957A6}"/>
              </a:ext>
            </a:extLst>
          </p:cNvPr>
          <p:cNvSpPr txBox="1"/>
          <p:nvPr/>
        </p:nvSpPr>
        <p:spPr>
          <a:xfrm>
            <a:off x="79086" y="6387069"/>
            <a:ext cx="3383280" cy="369332"/>
          </a:xfrm>
          <a:prstGeom prst="rect">
            <a:avLst/>
          </a:prstGeom>
          <a:noFill/>
        </p:spPr>
        <p:txBody>
          <a:bodyPr wrap="square" rtlCol="0">
            <a:spAutoFit/>
          </a:bodyPr>
          <a:lstStyle/>
          <a:p>
            <a:r>
              <a:rPr lang="en-US" b="1" u="sng" dirty="0"/>
              <a:t>PROPOSED DRAWING ROOM</a:t>
            </a:r>
            <a:endParaRPr lang="en-IN" b="1" u="sng" dirty="0"/>
          </a:p>
        </p:txBody>
      </p:sp>
      <p:sp>
        <p:nvSpPr>
          <p:cNvPr id="5" name="TextBox 4">
            <a:extLst>
              <a:ext uri="{FF2B5EF4-FFF2-40B4-BE49-F238E27FC236}">
                <a16:creationId xmlns:a16="http://schemas.microsoft.com/office/drawing/2014/main" id="{0D7B56E2-B06E-45A7-F681-EBF35A2E3695}"/>
              </a:ext>
            </a:extLst>
          </p:cNvPr>
          <p:cNvSpPr txBox="1"/>
          <p:nvPr/>
        </p:nvSpPr>
        <p:spPr>
          <a:xfrm>
            <a:off x="8260080" y="5892030"/>
            <a:ext cx="3383280" cy="369332"/>
          </a:xfrm>
          <a:prstGeom prst="rect">
            <a:avLst/>
          </a:prstGeom>
          <a:noFill/>
        </p:spPr>
        <p:txBody>
          <a:bodyPr wrap="square" rtlCol="0">
            <a:spAutoFit/>
          </a:bodyPr>
          <a:lstStyle/>
          <a:p>
            <a:r>
              <a:rPr lang="en-US" dirty="0"/>
              <a:t>existing</a:t>
            </a:r>
            <a:endParaRPr lang="en-IN" dirty="0"/>
          </a:p>
        </p:txBody>
      </p:sp>
    </p:spTree>
    <p:extLst>
      <p:ext uri="{BB962C8B-B14F-4D97-AF65-F5344CB8AC3E}">
        <p14:creationId xmlns:p14="http://schemas.microsoft.com/office/powerpoint/2010/main" val="4122575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0556-96A0-0300-BEF6-CC174B31154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DCBF759-2D03-AADF-C5C5-E8CFAF2EA88F}"/>
              </a:ext>
            </a:extLst>
          </p:cNvPr>
          <p:cNvSpPr/>
          <p:nvPr/>
        </p:nvSpPr>
        <p:spPr>
          <a:xfrm>
            <a:off x="0" y="0"/>
            <a:ext cx="12191999" cy="68580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2000" b="1" u="sng" dirty="0">
                <a:solidFill>
                  <a:schemeClr val="bg1"/>
                </a:solidFill>
              </a:rPr>
              <a:t>GUEST ROOM</a:t>
            </a:r>
          </a:p>
          <a:p>
            <a:pPr algn="ctr"/>
            <a:endParaRPr lang="en-IN" b="1" u="sng" dirty="0">
              <a:solidFill>
                <a:schemeClr val="bg1"/>
              </a:solidFill>
            </a:endParaRPr>
          </a:p>
          <a:p>
            <a:r>
              <a:rPr lang="en-IN" dirty="0">
                <a:solidFill>
                  <a:schemeClr val="bg1"/>
                </a:solidFill>
              </a:rPr>
              <a:t>Anshul has a strong influence of the Sun, while Rajan has the influence of the Moon in the 11th House, which governs guest rooms and baithak areas. The Sun and Moon are friendly planets and together create a harmonious balance of warmth, comfort, positivity, and social connection.</a:t>
            </a:r>
          </a:p>
          <a:p>
            <a:r>
              <a:rPr lang="en-IN" dirty="0">
                <a:solidFill>
                  <a:schemeClr val="bg1"/>
                </a:solidFill>
              </a:rPr>
              <a:t>To enhance these beneficial planetary influences, the following design elements have been incorporated:</a:t>
            </a:r>
          </a:p>
          <a:p>
            <a:endParaRPr lang="en-IN" dirty="0">
              <a:solidFill>
                <a:schemeClr val="bg1"/>
              </a:solidFill>
            </a:endParaRPr>
          </a:p>
          <a:p>
            <a:r>
              <a:rPr lang="en-IN" dirty="0">
                <a:solidFill>
                  <a:schemeClr val="bg1"/>
                </a:solidFill>
              </a:rPr>
              <a:t>• Cream and orange themed wallpaper to create a warm, welcoming, and uplifting ambience.</a:t>
            </a:r>
          </a:p>
          <a:p>
            <a:r>
              <a:rPr lang="en-IN" dirty="0">
                <a:solidFill>
                  <a:schemeClr val="bg1"/>
                </a:solidFill>
              </a:rPr>
              <a:t>• Sunrise artwork positioned behind the bed to strengthen the positive energy of the Sun and encourage vitality and optimism.</a:t>
            </a:r>
          </a:p>
          <a:p>
            <a:r>
              <a:rPr lang="en-IN" dirty="0">
                <a:solidFill>
                  <a:schemeClr val="bg1"/>
                </a:solidFill>
              </a:rPr>
              <a:t>• Cream upholstered bed with rust-orange runners, creating a balanced blend of elegance and warmth.</a:t>
            </a:r>
          </a:p>
          <a:p>
            <a:r>
              <a:rPr lang="en-IN" dirty="0">
                <a:solidFill>
                  <a:schemeClr val="bg1"/>
                </a:solidFill>
              </a:rPr>
              <a:t>• Silver accessories and décor accents to amplify the calming and nurturing qualities of the Moon.</a:t>
            </a:r>
          </a:p>
          <a:p>
            <a:r>
              <a:rPr lang="en-IN" dirty="0">
                <a:solidFill>
                  <a:schemeClr val="bg1"/>
                </a:solidFill>
              </a:rPr>
              <a:t>These carefully selected colours, materials, and décor elements help create a guest room that promotes comfort, positivity, harmonious relationships, and memorable experiences for visitors.</a:t>
            </a:r>
          </a:p>
        </p:txBody>
      </p:sp>
    </p:spTree>
    <p:extLst>
      <p:ext uri="{BB962C8B-B14F-4D97-AF65-F5344CB8AC3E}">
        <p14:creationId xmlns:p14="http://schemas.microsoft.com/office/powerpoint/2010/main" val="668762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9629-7545-A5CF-B6C2-55B7662658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0FEBF46-5B5C-5C53-8F3D-966C3399A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1" y="31107"/>
            <a:ext cx="5486900" cy="6840377"/>
          </a:xfrm>
          <a:prstGeom prst="rect">
            <a:avLst/>
          </a:prstGeom>
        </p:spPr>
      </p:pic>
      <p:sp>
        <p:nvSpPr>
          <p:cNvPr id="4" name="TextBox 3">
            <a:extLst>
              <a:ext uri="{FF2B5EF4-FFF2-40B4-BE49-F238E27FC236}">
                <a16:creationId xmlns:a16="http://schemas.microsoft.com/office/drawing/2014/main" id="{5E3CDCC6-CD5C-306A-C6FC-CC26D8E40C3F}"/>
              </a:ext>
            </a:extLst>
          </p:cNvPr>
          <p:cNvSpPr txBox="1"/>
          <p:nvPr/>
        </p:nvSpPr>
        <p:spPr>
          <a:xfrm>
            <a:off x="4516582" y="6431003"/>
            <a:ext cx="338328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b="1" u="sng" dirty="0"/>
              <a:t>PROPOSED GUEST ROOM</a:t>
            </a:r>
            <a:endParaRPr lang="en-IN" b="1" u="sng" dirty="0"/>
          </a:p>
        </p:txBody>
      </p:sp>
      <p:sp>
        <p:nvSpPr>
          <p:cNvPr id="5" name="TextBox 4">
            <a:extLst>
              <a:ext uri="{FF2B5EF4-FFF2-40B4-BE49-F238E27FC236}">
                <a16:creationId xmlns:a16="http://schemas.microsoft.com/office/drawing/2014/main" id="{5EAD65EC-2C5F-1E11-BD28-A05194E66A1C}"/>
              </a:ext>
            </a:extLst>
          </p:cNvPr>
          <p:cNvSpPr txBox="1"/>
          <p:nvPr/>
        </p:nvSpPr>
        <p:spPr>
          <a:xfrm>
            <a:off x="9632142" y="5586998"/>
            <a:ext cx="3383280" cy="369332"/>
          </a:xfrm>
          <a:prstGeom prst="rect">
            <a:avLst/>
          </a:prstGeom>
          <a:noFill/>
        </p:spPr>
        <p:txBody>
          <a:bodyPr wrap="square" rtlCol="0">
            <a:spAutoFit/>
          </a:bodyPr>
          <a:lstStyle/>
          <a:p>
            <a:r>
              <a:rPr lang="en-US" dirty="0"/>
              <a:t>existing</a:t>
            </a:r>
            <a:endParaRPr lang="en-IN" dirty="0"/>
          </a:p>
        </p:txBody>
      </p:sp>
      <p:pic>
        <p:nvPicPr>
          <p:cNvPr id="8" name="Picture 7">
            <a:extLst>
              <a:ext uri="{FF2B5EF4-FFF2-40B4-BE49-F238E27FC236}">
                <a16:creationId xmlns:a16="http://schemas.microsoft.com/office/drawing/2014/main" id="{F7ECC01D-FFDA-1368-9329-FBAB8AE16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032" y="242331"/>
            <a:ext cx="3929495" cy="5239326"/>
          </a:xfrm>
          <a:prstGeom prst="rect">
            <a:avLst/>
          </a:prstGeom>
        </p:spPr>
      </p:pic>
    </p:spTree>
    <p:extLst>
      <p:ext uri="{BB962C8B-B14F-4D97-AF65-F5344CB8AC3E}">
        <p14:creationId xmlns:p14="http://schemas.microsoft.com/office/powerpoint/2010/main" val="171405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2FC1-7427-C049-5DD3-B9229C2505F3}"/>
              </a:ext>
            </a:extLst>
          </p:cNvPr>
          <p:cNvPicPr>
            <a:picLocks noChangeAspect="1"/>
          </p:cNvPicPr>
          <p:nvPr/>
        </p:nvPicPr>
        <p:blipFill>
          <a:blip r:embed="rId2">
            <a:extLst>
              <a:ext uri="{28A0092B-C50C-407E-A947-70E740481C1C}">
                <a14:useLocalDpi xmlns:a14="http://schemas.microsoft.com/office/drawing/2010/main" val="0"/>
              </a:ext>
            </a:extLst>
          </a:blip>
          <a:srcRect t="28400" b="26134"/>
          <a:stretch>
            <a:fillRect/>
          </a:stretch>
        </p:blipFill>
        <p:spPr>
          <a:xfrm>
            <a:off x="1335515" y="1785620"/>
            <a:ext cx="4354321" cy="4357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FACEF8B-67E1-6457-4280-9C29DB160E83}"/>
              </a:ext>
            </a:extLst>
          </p:cNvPr>
          <p:cNvPicPr>
            <a:picLocks noChangeAspect="1"/>
          </p:cNvPicPr>
          <p:nvPr/>
        </p:nvPicPr>
        <p:blipFill>
          <a:blip r:embed="rId3">
            <a:extLst>
              <a:ext uri="{28A0092B-C50C-407E-A947-70E740481C1C}">
                <a14:useLocalDpi xmlns:a14="http://schemas.microsoft.com/office/drawing/2010/main" val="0"/>
              </a:ext>
            </a:extLst>
          </a:blip>
          <a:srcRect t="28000" b="25200"/>
          <a:stretch>
            <a:fillRect/>
          </a:stretch>
        </p:blipFill>
        <p:spPr>
          <a:xfrm>
            <a:off x="6574373" y="1785620"/>
            <a:ext cx="4230267" cy="4357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03ADE33-0234-F146-E76B-1A6AC5B0CA21}"/>
              </a:ext>
            </a:extLst>
          </p:cNvPr>
          <p:cNvSpPr txBox="1"/>
          <p:nvPr/>
        </p:nvSpPr>
        <p:spPr>
          <a:xfrm>
            <a:off x="2102519" y="6243102"/>
            <a:ext cx="3383280" cy="369332"/>
          </a:xfrm>
          <a:prstGeom prst="rect">
            <a:avLst/>
          </a:prstGeom>
          <a:noFill/>
        </p:spPr>
        <p:txBody>
          <a:bodyPr wrap="square" rtlCol="0">
            <a:spAutoFit/>
          </a:bodyPr>
          <a:lstStyle/>
          <a:p>
            <a:r>
              <a:rPr lang="en-US" b="1" u="sng" dirty="0">
                <a:solidFill>
                  <a:srgbClr val="C00000"/>
                </a:solidFill>
              </a:rPr>
              <a:t>ANSHUL’S HOROSCOPE </a:t>
            </a:r>
            <a:endParaRPr lang="en-IN" b="1" u="sng" dirty="0">
              <a:solidFill>
                <a:srgbClr val="C00000"/>
              </a:solidFill>
            </a:endParaRPr>
          </a:p>
        </p:txBody>
      </p:sp>
      <p:sp>
        <p:nvSpPr>
          <p:cNvPr id="8" name="TextBox 7">
            <a:extLst>
              <a:ext uri="{FF2B5EF4-FFF2-40B4-BE49-F238E27FC236}">
                <a16:creationId xmlns:a16="http://schemas.microsoft.com/office/drawing/2014/main" id="{2588A5E7-1F2E-AD38-0A8A-1B64A1AAADD5}"/>
              </a:ext>
            </a:extLst>
          </p:cNvPr>
          <p:cNvSpPr txBox="1"/>
          <p:nvPr/>
        </p:nvSpPr>
        <p:spPr>
          <a:xfrm>
            <a:off x="7469880" y="6245320"/>
            <a:ext cx="3383280" cy="369332"/>
          </a:xfrm>
          <a:prstGeom prst="rect">
            <a:avLst/>
          </a:prstGeom>
          <a:noFill/>
        </p:spPr>
        <p:txBody>
          <a:bodyPr wrap="square" rtlCol="0">
            <a:spAutoFit/>
          </a:bodyPr>
          <a:lstStyle/>
          <a:p>
            <a:r>
              <a:rPr lang="en-US" b="1" u="sng" dirty="0">
                <a:solidFill>
                  <a:srgbClr val="C00000"/>
                </a:solidFill>
              </a:rPr>
              <a:t>RAJAN ’S HOROSCOPE </a:t>
            </a:r>
            <a:endParaRPr lang="en-IN" b="1" u="sng" dirty="0">
              <a:solidFill>
                <a:srgbClr val="C00000"/>
              </a:solidFill>
            </a:endParaRPr>
          </a:p>
        </p:txBody>
      </p:sp>
      <p:sp>
        <p:nvSpPr>
          <p:cNvPr id="2" name="TextBox 1">
            <a:extLst>
              <a:ext uri="{FF2B5EF4-FFF2-40B4-BE49-F238E27FC236}">
                <a16:creationId xmlns:a16="http://schemas.microsoft.com/office/drawing/2014/main" id="{2E58FDAD-8BB2-4ED6-53D7-91A1FE9DB456}"/>
              </a:ext>
            </a:extLst>
          </p:cNvPr>
          <p:cNvSpPr txBox="1"/>
          <p:nvPr/>
        </p:nvSpPr>
        <p:spPr>
          <a:xfrm>
            <a:off x="1635459" y="345932"/>
            <a:ext cx="8921081" cy="369332"/>
          </a:xfrm>
          <a:prstGeom prst="rect">
            <a:avLst/>
          </a:prstGeom>
          <a:noFill/>
        </p:spPr>
        <p:txBody>
          <a:bodyPr wrap="square" rtlCol="0">
            <a:spAutoFit/>
          </a:bodyPr>
          <a:lstStyle/>
          <a:p>
            <a:r>
              <a:rPr lang="en-US" b="1" u="sng" dirty="0">
                <a:solidFill>
                  <a:srgbClr val="C00000"/>
                </a:solidFill>
                <a:latin typeface="Californian FB" panose="0207040306080B030204" pitchFamily="18" charset="0"/>
              </a:rPr>
              <a:t>NATAL CHART ANALYSIS FOR PROCEEDING WITH RENOVATION PROPOSALS</a:t>
            </a:r>
            <a:endParaRPr lang="en-IN" b="1" u="sng" dirty="0">
              <a:solidFill>
                <a:srgbClr val="C00000"/>
              </a:solidFill>
              <a:latin typeface="Californian FB" panose="0207040306080B030204" pitchFamily="18" charset="0"/>
            </a:endParaRPr>
          </a:p>
        </p:txBody>
      </p:sp>
    </p:spTree>
    <p:extLst>
      <p:ext uri="{BB962C8B-B14F-4D97-AF65-F5344CB8AC3E}">
        <p14:creationId xmlns:p14="http://schemas.microsoft.com/office/powerpoint/2010/main" val="191973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BA77-0E8B-EC1B-2B98-BDE12C70600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E71B9A8-50A4-481E-B277-59AB3205D781}"/>
              </a:ext>
            </a:extLst>
          </p:cNvPr>
          <p:cNvSpPr/>
          <p:nvPr/>
        </p:nvSpPr>
        <p:spPr>
          <a:xfrm>
            <a:off x="0" y="0"/>
            <a:ext cx="12191999" cy="6858000"/>
          </a:xfrm>
          <a:prstGeom prst="rect">
            <a:avLst/>
          </a:prstGeom>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b="1" u="sng" dirty="0"/>
              <a:t>BACK YARD / MEDITATION ZONE</a:t>
            </a:r>
          </a:p>
          <a:p>
            <a:pPr algn="ctr"/>
            <a:endParaRPr lang="en-IN" u="sng" dirty="0"/>
          </a:p>
          <a:p>
            <a:r>
              <a:rPr lang="en-IN" dirty="0"/>
              <a:t>The 12th House in a horoscope symbolizes the backyard and areas associated with peace, spirituality, relaxation, and meditation. Both Anshul and Rajan have the influence of the Sun in the 12th House. Additionally, Anshul has the influence of multiple planets, including Mars, Mercury, Venus, and Ketu, in this house.</a:t>
            </a:r>
          </a:p>
          <a:p>
            <a:r>
              <a:rPr lang="en-IN" dirty="0"/>
              <a:t>To create a harmonious balance of these planetary energies and enhance the overall well-being of the occupants, the following recommendations have been incorporated:</a:t>
            </a:r>
          </a:p>
          <a:p>
            <a:endParaRPr lang="en-IN" dirty="0"/>
          </a:p>
          <a:p>
            <a:r>
              <a:rPr lang="en-IN" dirty="0"/>
              <a:t>• A dedicated meditation area has been created in the backyard to encourage relaxation, mindfulness, and spiritual growth.</a:t>
            </a:r>
          </a:p>
          <a:p>
            <a:r>
              <a:rPr lang="en-IN" dirty="0"/>
              <a:t>• A soothing maroon and cream colour palette has been introduced to create a warm, grounding, and tranquil atmosphere.</a:t>
            </a:r>
          </a:p>
          <a:p>
            <a:r>
              <a:rPr lang="en-IN" dirty="0"/>
              <a:t>• Abundant greenery has been added to strengthen the positive influence of Mercury and Venus while enhancing the connection with nature.</a:t>
            </a:r>
          </a:p>
          <a:p>
            <a:r>
              <a:rPr lang="en-IN" dirty="0"/>
              <a:t>• Soft ambient lighting has been incorporated to create a peaceful environment suitable for meditation and evening relaxation.</a:t>
            </a:r>
          </a:p>
          <a:p>
            <a:r>
              <a:rPr lang="en-IN" dirty="0"/>
              <a:t>• Decorative pebbles and natural landscape elements have been introduced to promote balance, stability, and positive energy flow throughout the space.</a:t>
            </a:r>
          </a:p>
          <a:p>
            <a:r>
              <a:rPr lang="en-IN" dirty="0"/>
              <a:t>These carefully selected design elements help transform the backyard into a serene retreat that supports inner peace, rejuvenation, and spiritual well-being while harmonizing the planetary influences present in both horoscopes.</a:t>
            </a:r>
          </a:p>
        </p:txBody>
      </p:sp>
    </p:spTree>
    <p:extLst>
      <p:ext uri="{BB962C8B-B14F-4D97-AF65-F5344CB8AC3E}">
        <p14:creationId xmlns:p14="http://schemas.microsoft.com/office/powerpoint/2010/main" val="1563580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EBDC-AD1B-65B5-C72C-C2D1EE4DF19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F2DDB6-6D77-E575-43BE-F092032BB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38618" cy="6858000"/>
          </a:xfrm>
          <a:prstGeom prst="rect">
            <a:avLst/>
          </a:prstGeom>
        </p:spPr>
      </p:pic>
      <p:sp>
        <p:nvSpPr>
          <p:cNvPr id="4" name="TextBox 3">
            <a:extLst>
              <a:ext uri="{FF2B5EF4-FFF2-40B4-BE49-F238E27FC236}">
                <a16:creationId xmlns:a16="http://schemas.microsoft.com/office/drawing/2014/main" id="{C22CF91E-B52B-023E-D514-11E2AD74DCBF}"/>
              </a:ext>
            </a:extLst>
          </p:cNvPr>
          <p:cNvSpPr txBox="1"/>
          <p:nvPr/>
        </p:nvSpPr>
        <p:spPr>
          <a:xfrm>
            <a:off x="1167707" y="6488668"/>
            <a:ext cx="2438400" cy="369332"/>
          </a:xfrm>
          <a:prstGeom prst="rect">
            <a:avLst/>
          </a:prstGeom>
          <a:solidFill>
            <a:srgbClr val="C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u="sng" dirty="0"/>
              <a:t>PROPOSED BACKYARD</a:t>
            </a:r>
            <a:endParaRPr lang="en-IN" b="1" u="sng" dirty="0"/>
          </a:p>
        </p:txBody>
      </p:sp>
      <p:sp>
        <p:nvSpPr>
          <p:cNvPr id="5" name="TextBox 4">
            <a:extLst>
              <a:ext uri="{FF2B5EF4-FFF2-40B4-BE49-F238E27FC236}">
                <a16:creationId xmlns:a16="http://schemas.microsoft.com/office/drawing/2014/main" id="{C1261A93-F35B-8B6B-9AFE-147705283DE9}"/>
              </a:ext>
            </a:extLst>
          </p:cNvPr>
          <p:cNvSpPr txBox="1"/>
          <p:nvPr/>
        </p:nvSpPr>
        <p:spPr>
          <a:xfrm>
            <a:off x="8246687" y="5810517"/>
            <a:ext cx="3383280" cy="369332"/>
          </a:xfrm>
          <a:prstGeom prst="rect">
            <a:avLst/>
          </a:prstGeom>
          <a:noFill/>
        </p:spPr>
        <p:txBody>
          <a:bodyPr wrap="square" rtlCol="0">
            <a:spAutoFit/>
          </a:bodyPr>
          <a:lstStyle/>
          <a:p>
            <a:r>
              <a:rPr lang="en-US" dirty="0"/>
              <a:t>existing</a:t>
            </a:r>
            <a:endParaRPr lang="en-IN" dirty="0"/>
          </a:p>
        </p:txBody>
      </p:sp>
      <p:pic>
        <p:nvPicPr>
          <p:cNvPr id="3" name="Picture 2">
            <a:extLst>
              <a:ext uri="{FF2B5EF4-FFF2-40B4-BE49-F238E27FC236}">
                <a16:creationId xmlns:a16="http://schemas.microsoft.com/office/drawing/2014/main" id="{B9D99507-1DFA-8C8F-CDB7-023F980D2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121" y="211140"/>
            <a:ext cx="4199533" cy="5599377"/>
          </a:xfrm>
          <a:prstGeom prst="rect">
            <a:avLst/>
          </a:prstGeom>
        </p:spPr>
      </p:pic>
    </p:spTree>
    <p:extLst>
      <p:ext uri="{BB962C8B-B14F-4D97-AF65-F5344CB8AC3E}">
        <p14:creationId xmlns:p14="http://schemas.microsoft.com/office/powerpoint/2010/main" val="16782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29E73-6F49-B5F1-9852-163919DB4DE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9C23C1E-DA17-C4D0-41D4-A64DBF3DDDBE}"/>
              </a:ext>
            </a:extLst>
          </p:cNvPr>
          <p:cNvSpPr/>
          <p:nvPr/>
        </p:nvSpPr>
        <p:spPr>
          <a:xfrm>
            <a:off x="0" y="0"/>
            <a:ext cx="12191999" cy="6858000"/>
          </a:xfrm>
          <a:prstGeom prst="rect">
            <a:avLst/>
          </a:prstGeom>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b="1" u="sng" dirty="0">
                <a:solidFill>
                  <a:schemeClr val="tx1"/>
                </a:solidFill>
              </a:rPr>
              <a:t>COMMON AREA / DINING AREA</a:t>
            </a:r>
          </a:p>
          <a:p>
            <a:pPr algn="ctr"/>
            <a:endParaRPr lang="en-IN" b="1" u="sng" dirty="0">
              <a:solidFill>
                <a:schemeClr val="tx1"/>
              </a:solidFill>
            </a:endParaRPr>
          </a:p>
          <a:p>
            <a:r>
              <a:rPr lang="en-IN" dirty="0">
                <a:solidFill>
                  <a:schemeClr val="tx1"/>
                </a:solidFill>
              </a:rPr>
              <a:t>In the case of Anshul and Rajan, the Common Area and Dining Area are governed by the 3rd House. In both horoscopes, this house is influenced by Mars, while Anshul also has the influence of Mercury and Saturn in the 3rd House.</a:t>
            </a:r>
          </a:p>
          <a:p>
            <a:r>
              <a:rPr lang="en-IN" dirty="0">
                <a:solidFill>
                  <a:schemeClr val="tx1"/>
                </a:solidFill>
              </a:rPr>
              <a:t>To harmonize and enhance these planetary influences, the following design recommendations have been incorporated:</a:t>
            </a:r>
          </a:p>
          <a:p>
            <a:r>
              <a:rPr lang="en-IN" dirty="0">
                <a:solidFill>
                  <a:schemeClr val="tx1"/>
                </a:solidFill>
              </a:rPr>
              <a:t>• A rich maroon velvet sofa has been introduced to strengthen the positive energy of Mars while adding warmth, elegance, and vitality to the space.</a:t>
            </a:r>
          </a:p>
          <a:p>
            <a:r>
              <a:rPr lang="en-IN" dirty="0">
                <a:solidFill>
                  <a:schemeClr val="tx1"/>
                </a:solidFill>
              </a:rPr>
              <a:t>• The children's play area has been enhanced with maroon-themed animal cartoon cut-outs, creating an energetic, creative, and engaging environment for young minds.</a:t>
            </a:r>
          </a:p>
          <a:p>
            <a:r>
              <a:rPr lang="en-IN" dirty="0">
                <a:solidFill>
                  <a:schemeClr val="tx1"/>
                </a:solidFill>
              </a:rPr>
              <a:t>• Soft shades of green have been introduced on the walls to amplify the beneficial influence of Mercury, promoting communication, learning, and mental clarity.</a:t>
            </a:r>
          </a:p>
          <a:p>
            <a:r>
              <a:rPr lang="en-IN" dirty="0">
                <a:solidFill>
                  <a:schemeClr val="tx1"/>
                </a:solidFill>
              </a:rPr>
              <a:t>• The dining area has been elevated with bronze cutlery and decorative accents, bringing sophistication, stability, and prosperity to family gatherings and social interactions.</a:t>
            </a:r>
          </a:p>
          <a:p>
            <a:r>
              <a:rPr lang="en-IN" dirty="0">
                <a:solidFill>
                  <a:schemeClr val="tx1"/>
                </a:solidFill>
              </a:rPr>
              <a:t>• Additional lighting has been incorporated to create a bright, welcoming ambience and improve the overall flow of positive energy.</a:t>
            </a:r>
          </a:p>
          <a:p>
            <a:r>
              <a:rPr lang="en-IN" dirty="0">
                <a:solidFill>
                  <a:schemeClr val="tx1"/>
                </a:solidFill>
              </a:rPr>
              <a:t>• The space has been thoughtfully decluttered to promote harmony, ease of movement, and a sense of openness and abundance.</a:t>
            </a:r>
          </a:p>
          <a:p>
            <a:r>
              <a:rPr lang="en-IN" dirty="0">
                <a:solidFill>
                  <a:schemeClr val="tx1"/>
                </a:solidFill>
              </a:rPr>
              <a:t>Together, these carefully selected colours, materials, and décor elements create a balanced and vibrant common area that encourages communication, family bonding, creativity, prosperity, and overall well-being</a:t>
            </a:r>
            <a:r>
              <a:rPr lang="en-IN" dirty="0"/>
              <a:t>.</a:t>
            </a:r>
          </a:p>
        </p:txBody>
      </p:sp>
    </p:spTree>
    <p:extLst>
      <p:ext uri="{BB962C8B-B14F-4D97-AF65-F5344CB8AC3E}">
        <p14:creationId xmlns:p14="http://schemas.microsoft.com/office/powerpoint/2010/main" val="1951409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2C520-A756-4925-5F0E-11154FFE97D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E0B7DA-76CD-9794-2836-D248D6CFF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1"/>
            <a:ext cx="5143500" cy="6858000"/>
          </a:xfrm>
          <a:prstGeom prst="rect">
            <a:avLst/>
          </a:prstGeom>
        </p:spPr>
      </p:pic>
      <p:sp>
        <p:nvSpPr>
          <p:cNvPr id="4" name="TextBox 3">
            <a:extLst>
              <a:ext uri="{FF2B5EF4-FFF2-40B4-BE49-F238E27FC236}">
                <a16:creationId xmlns:a16="http://schemas.microsoft.com/office/drawing/2014/main" id="{39056873-AEDD-2522-8032-4F8FFBCD9214}"/>
              </a:ext>
            </a:extLst>
          </p:cNvPr>
          <p:cNvSpPr txBox="1"/>
          <p:nvPr/>
        </p:nvSpPr>
        <p:spPr>
          <a:xfrm>
            <a:off x="3716943" y="6483927"/>
            <a:ext cx="3681384" cy="369332"/>
          </a:xfrm>
          <a:prstGeom prst="rect">
            <a:avLst/>
          </a:prstGeom>
          <a:solidFill>
            <a:srgbClr val="C000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u="sng" dirty="0"/>
              <a:t>PROPOSED COMMON AREA</a:t>
            </a:r>
            <a:endParaRPr lang="en-IN" b="1" u="sng" dirty="0"/>
          </a:p>
        </p:txBody>
      </p:sp>
      <p:sp>
        <p:nvSpPr>
          <p:cNvPr id="5" name="TextBox 4">
            <a:extLst>
              <a:ext uri="{FF2B5EF4-FFF2-40B4-BE49-F238E27FC236}">
                <a16:creationId xmlns:a16="http://schemas.microsoft.com/office/drawing/2014/main" id="{C1C374D8-8F25-E85E-4931-AF5782E094CF}"/>
              </a:ext>
            </a:extLst>
          </p:cNvPr>
          <p:cNvSpPr txBox="1"/>
          <p:nvPr/>
        </p:nvSpPr>
        <p:spPr>
          <a:xfrm>
            <a:off x="8246687" y="5810517"/>
            <a:ext cx="3383280" cy="369332"/>
          </a:xfrm>
          <a:prstGeom prst="rect">
            <a:avLst/>
          </a:prstGeom>
          <a:noFill/>
        </p:spPr>
        <p:txBody>
          <a:bodyPr wrap="square" rtlCol="0">
            <a:spAutoFit/>
          </a:bodyPr>
          <a:lstStyle/>
          <a:p>
            <a:r>
              <a:rPr lang="en-US" dirty="0"/>
              <a:t>existing</a:t>
            </a:r>
            <a:endParaRPr lang="en-IN" dirty="0"/>
          </a:p>
        </p:txBody>
      </p:sp>
      <p:pic>
        <p:nvPicPr>
          <p:cNvPr id="6" name="Picture 5">
            <a:extLst>
              <a:ext uri="{FF2B5EF4-FFF2-40B4-BE49-F238E27FC236}">
                <a16:creationId xmlns:a16="http://schemas.microsoft.com/office/drawing/2014/main" id="{5BC02C5C-80FE-60B0-4ADC-2457B10DEE04}"/>
              </a:ext>
            </a:extLst>
          </p:cNvPr>
          <p:cNvPicPr>
            <a:picLocks noChangeAspect="1"/>
          </p:cNvPicPr>
          <p:nvPr/>
        </p:nvPicPr>
        <p:blipFill>
          <a:blip r:embed="rId3"/>
          <a:stretch>
            <a:fillRect/>
          </a:stretch>
        </p:blipFill>
        <p:spPr>
          <a:xfrm>
            <a:off x="7542068" y="997526"/>
            <a:ext cx="3553692" cy="4738255"/>
          </a:xfrm>
          <a:prstGeom prst="rect">
            <a:avLst/>
          </a:prstGeom>
        </p:spPr>
      </p:pic>
    </p:spTree>
    <p:extLst>
      <p:ext uri="{BB962C8B-B14F-4D97-AF65-F5344CB8AC3E}">
        <p14:creationId xmlns:p14="http://schemas.microsoft.com/office/powerpoint/2010/main" val="212842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DF4C-CA90-704B-61D0-445FDD31FD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799281-85ED-04B2-68C1-03E420B2464A}"/>
              </a:ext>
            </a:extLst>
          </p:cNvPr>
          <p:cNvSpPr/>
          <p:nvPr/>
        </p:nvSpPr>
        <p:spPr>
          <a:xfrm>
            <a:off x="443910" y="1417388"/>
            <a:ext cx="11304180" cy="4524315"/>
          </a:xfrm>
          <a:prstGeom prst="rect">
            <a:avLst/>
          </a:prstGeom>
          <a:noFill/>
        </p:spPr>
        <p:txBody>
          <a:bodyPr wrap="square" lIns="91440" tIns="45720" rIns="91440" bIns="45720">
            <a:spAutoFit/>
          </a:bodyPr>
          <a:lstStyle/>
          <a:p>
            <a:r>
              <a:rPr lang="en-IN" b="1" dirty="0">
                <a:solidFill>
                  <a:srgbClr val="C00000"/>
                </a:solidFill>
              </a:rPr>
              <a:t>ACKNOWLEDGEMENT</a:t>
            </a:r>
          </a:p>
          <a:p>
            <a:endParaRPr lang="en-IN" b="1" dirty="0">
              <a:solidFill>
                <a:srgbClr val="C00000"/>
              </a:solidFill>
            </a:endParaRPr>
          </a:p>
          <a:p>
            <a:r>
              <a:rPr lang="en-IN" dirty="0">
                <a:solidFill>
                  <a:srgbClr val="C00000"/>
                </a:solidFill>
              </a:rPr>
              <a:t>We would like to sincerely thank Anshul and Rajan for placing their trust in Transcend Astro and for being among our very first clients. Your faith, encouragement, and support have played an invaluable role in the beginning of this journey.</a:t>
            </a:r>
          </a:p>
          <a:p>
            <a:endParaRPr lang="en-IN" dirty="0">
              <a:solidFill>
                <a:srgbClr val="C00000"/>
              </a:solidFill>
            </a:endParaRPr>
          </a:p>
          <a:p>
            <a:r>
              <a:rPr lang="en-IN" dirty="0">
                <a:solidFill>
                  <a:srgbClr val="C00000"/>
                </a:solidFill>
              </a:rPr>
              <a:t>It has been our privilege to create this personalized Astro-Interior proposal for your home, blending the principles of astrology with thoughtful interior design to enhance harmony, well-being, and positive energy within your living spaces.</a:t>
            </a:r>
          </a:p>
          <a:p>
            <a:endParaRPr lang="en-IN" dirty="0">
              <a:solidFill>
                <a:srgbClr val="C00000"/>
              </a:solidFill>
            </a:endParaRPr>
          </a:p>
          <a:p>
            <a:r>
              <a:rPr lang="en-IN" dirty="0">
                <a:solidFill>
                  <a:srgbClr val="C00000"/>
                </a:solidFill>
              </a:rPr>
              <a:t>We pray that your home is blessed with prosperity, happiness, abundance, good health, and meaningful relationships for years to come. May every corner of your home radiate positivity, success, and joy for your family.</a:t>
            </a:r>
          </a:p>
          <a:p>
            <a:endParaRPr lang="en-IN" dirty="0">
              <a:solidFill>
                <a:srgbClr val="C00000"/>
              </a:solidFill>
            </a:endParaRPr>
          </a:p>
          <a:p>
            <a:r>
              <a:rPr lang="en-IN" dirty="0">
                <a:solidFill>
                  <a:srgbClr val="C00000"/>
                </a:solidFill>
              </a:rPr>
              <a:t>Thank you for believing in the vision of Astro Interiors and for being an important part of the Transcend Astro story.</a:t>
            </a:r>
          </a:p>
          <a:p>
            <a:endParaRPr lang="en-IN" dirty="0">
              <a:solidFill>
                <a:srgbClr val="C00000"/>
              </a:solidFill>
            </a:endParaRPr>
          </a:p>
          <a:p>
            <a:r>
              <a:rPr lang="en-IN" b="1" dirty="0">
                <a:solidFill>
                  <a:srgbClr val="C00000"/>
                </a:solidFill>
              </a:rPr>
              <a:t>With Gratitude and Best Wishes,</a:t>
            </a:r>
            <a:endParaRPr lang="en-IN" dirty="0">
              <a:solidFill>
                <a:srgbClr val="C00000"/>
              </a:solidFill>
            </a:endParaRPr>
          </a:p>
          <a:p>
            <a:r>
              <a:rPr lang="en-IN" b="1" dirty="0">
                <a:solidFill>
                  <a:srgbClr val="C00000"/>
                </a:solidFill>
              </a:rPr>
              <a:t>Team Transcend Astro</a:t>
            </a:r>
            <a:endParaRPr lang="en-IN" dirty="0">
              <a:solidFill>
                <a:srgbClr val="C00000"/>
              </a:solidFill>
            </a:endParaRPr>
          </a:p>
        </p:txBody>
      </p:sp>
      <p:sp>
        <p:nvSpPr>
          <p:cNvPr id="7" name="TextBox 6">
            <a:extLst>
              <a:ext uri="{FF2B5EF4-FFF2-40B4-BE49-F238E27FC236}">
                <a16:creationId xmlns:a16="http://schemas.microsoft.com/office/drawing/2014/main" id="{74519A1E-E298-CE55-0E24-7337AF65EEF2}"/>
              </a:ext>
            </a:extLst>
          </p:cNvPr>
          <p:cNvSpPr txBox="1"/>
          <p:nvPr/>
        </p:nvSpPr>
        <p:spPr>
          <a:xfrm flipH="1">
            <a:off x="121920" y="161289"/>
            <a:ext cx="1778000" cy="276999"/>
          </a:xfrm>
          <a:prstGeom prst="rect">
            <a:avLst/>
          </a:prstGeom>
          <a:noFill/>
        </p:spPr>
        <p:txBody>
          <a:bodyPr wrap="square" rtlCol="0">
            <a:spAutoFit/>
          </a:bodyPr>
          <a:lstStyle/>
          <a:p>
            <a:r>
              <a:rPr lang="en-US" sz="1200" dirty="0">
                <a:solidFill>
                  <a:srgbClr val="C00000"/>
                </a:solidFill>
              </a:rPr>
              <a:t>|| SHRI RAM ||</a:t>
            </a:r>
            <a:endParaRPr lang="en-IN" sz="1200" dirty="0">
              <a:solidFill>
                <a:srgbClr val="C00000"/>
              </a:solidFill>
            </a:endParaRPr>
          </a:p>
        </p:txBody>
      </p:sp>
    </p:spTree>
    <p:extLst>
      <p:ext uri="{BB962C8B-B14F-4D97-AF65-F5344CB8AC3E}">
        <p14:creationId xmlns:p14="http://schemas.microsoft.com/office/powerpoint/2010/main" val="111395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0FF303-6394-D44B-293B-DC810D5CA81D}"/>
              </a:ext>
            </a:extLst>
          </p:cNvPr>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b="1" u="sng" dirty="0">
                <a:solidFill>
                  <a:schemeClr val="accent6">
                    <a:lumMod val="50000"/>
                  </a:schemeClr>
                </a:solidFill>
              </a:rPr>
              <a:t>HOUSE FRONT AND VERANDAS</a:t>
            </a:r>
          </a:p>
          <a:p>
            <a:pPr algn="just"/>
            <a:endParaRPr lang="en-IN" dirty="0">
              <a:solidFill>
                <a:schemeClr val="accent6">
                  <a:lumMod val="50000"/>
                </a:schemeClr>
              </a:solidFill>
            </a:endParaRPr>
          </a:p>
          <a:p>
            <a:pPr algn="just"/>
            <a:endParaRPr lang="en-IN" dirty="0">
              <a:solidFill>
                <a:schemeClr val="accent6">
                  <a:lumMod val="50000"/>
                </a:schemeClr>
              </a:solidFill>
            </a:endParaRPr>
          </a:p>
          <a:p>
            <a:pPr algn="just"/>
            <a:r>
              <a:rPr lang="en-IN" dirty="0">
                <a:solidFill>
                  <a:schemeClr val="accent6">
                    <a:lumMod val="50000"/>
                  </a:schemeClr>
                </a:solidFill>
              </a:rPr>
              <a:t>As both Rajan and Anshul have </a:t>
            </a:r>
            <a:r>
              <a:rPr lang="en-IN" b="1" dirty="0">
                <a:solidFill>
                  <a:schemeClr val="accent6">
                    <a:lumMod val="50000"/>
                  </a:schemeClr>
                </a:solidFill>
              </a:rPr>
              <a:t>Mercury influencing the 1st House</a:t>
            </a:r>
            <a:r>
              <a:rPr lang="en-IN" dirty="0">
                <a:solidFill>
                  <a:schemeClr val="accent6">
                    <a:lumMod val="50000"/>
                  </a:schemeClr>
                </a:solidFill>
              </a:rPr>
              <a:t>, which governs the entrance and first impression of the home, the following enhancements are recommended:</a:t>
            </a:r>
          </a:p>
          <a:p>
            <a:pPr algn="just"/>
            <a:endParaRPr lang="en-IN" dirty="0">
              <a:solidFill>
                <a:schemeClr val="accent6">
                  <a:lumMod val="50000"/>
                </a:schemeClr>
              </a:solidFill>
            </a:endParaRPr>
          </a:p>
          <a:p>
            <a:pPr marL="285750" indent="-285750" algn="just">
              <a:buFont typeface="Arial" panose="020B0604020202020204" pitchFamily="34" charset="0"/>
              <a:buChar char="•"/>
            </a:pPr>
            <a:r>
              <a:rPr lang="en-IN" dirty="0">
                <a:solidFill>
                  <a:schemeClr val="accent6">
                    <a:lumMod val="50000"/>
                  </a:schemeClr>
                </a:solidFill>
              </a:rPr>
              <a:t>Introduce </a:t>
            </a:r>
            <a:r>
              <a:rPr lang="en-IN" b="1" dirty="0">
                <a:solidFill>
                  <a:schemeClr val="accent6">
                    <a:lumMod val="50000"/>
                  </a:schemeClr>
                </a:solidFill>
              </a:rPr>
              <a:t>greenery and decorative planters</a:t>
            </a:r>
            <a:r>
              <a:rPr lang="en-IN" dirty="0">
                <a:solidFill>
                  <a:schemeClr val="accent6">
                    <a:lumMod val="50000"/>
                  </a:schemeClr>
                </a:solidFill>
              </a:rPr>
              <a:t> near the main entrance to strengthen Mercury's positive energy. </a:t>
            </a:r>
          </a:p>
          <a:p>
            <a:pPr algn="just"/>
            <a:endParaRPr lang="en-IN" dirty="0">
              <a:solidFill>
                <a:schemeClr val="accent6">
                  <a:lumMod val="50000"/>
                </a:schemeClr>
              </a:solidFill>
            </a:endParaRPr>
          </a:p>
          <a:p>
            <a:pPr marL="285750" indent="-285750" algn="just">
              <a:buFont typeface="Arial" panose="020B0604020202020204" pitchFamily="34" charset="0"/>
              <a:buChar char="•"/>
            </a:pPr>
            <a:r>
              <a:rPr lang="en-IN" dirty="0">
                <a:solidFill>
                  <a:schemeClr val="accent6">
                    <a:lumMod val="50000"/>
                  </a:schemeClr>
                </a:solidFill>
              </a:rPr>
              <a:t>Avoid parking vehicles directly in front of the entrance wherever possible, ensuring an open and welcoming approach. </a:t>
            </a:r>
          </a:p>
          <a:p>
            <a:pPr algn="just"/>
            <a:endParaRPr lang="en-IN" dirty="0">
              <a:solidFill>
                <a:schemeClr val="accent6">
                  <a:lumMod val="50000"/>
                </a:schemeClr>
              </a:solidFill>
            </a:endParaRPr>
          </a:p>
          <a:p>
            <a:pPr marL="285750" indent="-285750" algn="just">
              <a:buFont typeface="Arial" panose="020B0604020202020204" pitchFamily="34" charset="0"/>
              <a:buChar char="•"/>
            </a:pPr>
            <a:r>
              <a:rPr lang="en-IN" dirty="0">
                <a:solidFill>
                  <a:schemeClr val="accent6">
                    <a:lumMod val="50000"/>
                  </a:schemeClr>
                </a:solidFill>
              </a:rPr>
              <a:t>Incorporate </a:t>
            </a:r>
            <a:r>
              <a:rPr lang="en-IN" b="1" dirty="0">
                <a:solidFill>
                  <a:schemeClr val="accent6">
                    <a:lumMod val="50000"/>
                  </a:schemeClr>
                </a:solidFill>
              </a:rPr>
              <a:t>light green tones</a:t>
            </a:r>
            <a:r>
              <a:rPr lang="en-IN" dirty="0">
                <a:solidFill>
                  <a:schemeClr val="accent6">
                    <a:lumMod val="50000"/>
                  </a:schemeClr>
                </a:solidFill>
              </a:rPr>
              <a:t> in the entrance area, creating a harmonious balance between astrological alignment and aesthetic appeal. </a:t>
            </a:r>
          </a:p>
          <a:p>
            <a:pPr algn="just"/>
            <a:endParaRPr lang="en-IN" dirty="0">
              <a:solidFill>
                <a:schemeClr val="accent6">
                  <a:lumMod val="50000"/>
                </a:schemeClr>
              </a:solidFill>
            </a:endParaRPr>
          </a:p>
          <a:p>
            <a:pPr marL="285750" indent="-285750" algn="just">
              <a:buFont typeface="Arial" panose="020B0604020202020204" pitchFamily="34" charset="0"/>
              <a:buChar char="•"/>
            </a:pPr>
            <a:r>
              <a:rPr lang="en-IN" dirty="0">
                <a:solidFill>
                  <a:schemeClr val="accent6">
                    <a:lumMod val="50000"/>
                  </a:schemeClr>
                </a:solidFill>
              </a:rPr>
              <a:t>Install </a:t>
            </a:r>
            <a:r>
              <a:rPr lang="en-IN" b="1" dirty="0">
                <a:solidFill>
                  <a:schemeClr val="accent6">
                    <a:lumMod val="50000"/>
                  </a:schemeClr>
                </a:solidFill>
              </a:rPr>
              <a:t>traditional green hanging lights or lanterns</a:t>
            </a:r>
            <a:r>
              <a:rPr lang="en-IN" dirty="0">
                <a:solidFill>
                  <a:schemeClr val="accent6">
                    <a:lumMod val="50000"/>
                  </a:schemeClr>
                </a:solidFill>
              </a:rPr>
              <a:t> to enhance vibrancy, positivity, and visual charm. </a:t>
            </a:r>
          </a:p>
          <a:p>
            <a:pPr algn="just"/>
            <a:endParaRPr lang="en-IN" dirty="0">
              <a:solidFill>
                <a:schemeClr val="accent6">
                  <a:lumMod val="50000"/>
                </a:schemeClr>
              </a:solidFill>
            </a:endParaRPr>
          </a:p>
          <a:p>
            <a:pPr marL="285750" indent="-285750" algn="just">
              <a:buFont typeface="Arial" panose="020B0604020202020204" pitchFamily="34" charset="0"/>
              <a:buChar char="•"/>
            </a:pPr>
            <a:r>
              <a:rPr lang="en-IN" dirty="0">
                <a:solidFill>
                  <a:schemeClr val="accent6">
                    <a:lumMod val="50000"/>
                  </a:schemeClr>
                </a:solidFill>
              </a:rPr>
              <a:t>Maintain a clean, well-organized, and naturally illuminated entrance to encourage the flow of positive energy and opportunities. </a:t>
            </a:r>
          </a:p>
          <a:p>
            <a:pPr marL="285750" indent="-285750" algn="just">
              <a:buFont typeface="Arial" panose="020B0604020202020204" pitchFamily="34" charset="0"/>
              <a:buChar char="•"/>
            </a:pPr>
            <a:endParaRPr lang="en-IN" dirty="0">
              <a:solidFill>
                <a:schemeClr val="accent6">
                  <a:lumMod val="50000"/>
                </a:schemeClr>
              </a:solidFill>
            </a:endParaRPr>
          </a:p>
          <a:p>
            <a:r>
              <a:rPr lang="en-IN" dirty="0">
                <a:solidFill>
                  <a:schemeClr val="accent6">
                    <a:lumMod val="50000"/>
                  </a:schemeClr>
                </a:solidFill>
              </a:rPr>
              <a:t>These subtle modifications require </a:t>
            </a:r>
            <a:r>
              <a:rPr lang="en-IN" b="1" dirty="0">
                <a:solidFill>
                  <a:schemeClr val="accent6">
                    <a:lumMod val="50000"/>
                  </a:schemeClr>
                </a:solidFill>
              </a:rPr>
              <a:t>no structural changes</a:t>
            </a:r>
            <a:r>
              <a:rPr lang="en-IN" dirty="0">
                <a:solidFill>
                  <a:schemeClr val="accent6">
                    <a:lumMod val="50000"/>
                  </a:schemeClr>
                </a:solidFill>
              </a:rPr>
              <a:t> while enhancing both the visual appeal of the space and its alignment with Mercury's beneficial energies</a:t>
            </a:r>
          </a:p>
        </p:txBody>
      </p:sp>
    </p:spTree>
    <p:extLst>
      <p:ext uri="{BB962C8B-B14F-4D97-AF65-F5344CB8AC3E}">
        <p14:creationId xmlns:p14="http://schemas.microsoft.com/office/powerpoint/2010/main" val="226191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1BC2-3186-CB43-B36F-2184F657B6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5854A1-3619-A72E-13F8-58DE3CE56823}"/>
              </a:ext>
            </a:extLst>
          </p:cNvPr>
          <p:cNvPicPr>
            <a:picLocks noChangeAspect="1"/>
          </p:cNvPicPr>
          <p:nvPr/>
        </p:nvPicPr>
        <p:blipFill>
          <a:blip r:embed="rId2">
            <a:extLst>
              <a:ext uri="{28A0092B-C50C-407E-A947-70E740481C1C}">
                <a14:useLocalDpi xmlns:a14="http://schemas.microsoft.com/office/drawing/2010/main" val="0"/>
              </a:ext>
            </a:extLst>
          </a:blip>
          <a:srcRect b="20172"/>
          <a:stretch>
            <a:fillRect/>
          </a:stretch>
        </p:blipFill>
        <p:spPr>
          <a:xfrm>
            <a:off x="6198537" y="237427"/>
            <a:ext cx="3979936" cy="6018087"/>
          </a:xfrm>
          <a:prstGeom prst="rect">
            <a:avLst/>
          </a:prstGeom>
        </p:spPr>
      </p:pic>
      <p:sp>
        <p:nvSpPr>
          <p:cNvPr id="6" name="TextBox 5">
            <a:extLst>
              <a:ext uri="{FF2B5EF4-FFF2-40B4-BE49-F238E27FC236}">
                <a16:creationId xmlns:a16="http://schemas.microsoft.com/office/drawing/2014/main" id="{6834D425-A34E-F0D0-A446-529535FC7D3A}"/>
              </a:ext>
            </a:extLst>
          </p:cNvPr>
          <p:cNvSpPr txBox="1"/>
          <p:nvPr/>
        </p:nvSpPr>
        <p:spPr>
          <a:xfrm>
            <a:off x="6705972" y="6255514"/>
            <a:ext cx="2632540" cy="369332"/>
          </a:xfrm>
          <a:prstGeom prst="rect">
            <a:avLst/>
          </a:prstGeom>
          <a:noFill/>
        </p:spPr>
        <p:txBody>
          <a:bodyPr wrap="square" rtlCol="0">
            <a:spAutoFit/>
          </a:bodyPr>
          <a:lstStyle/>
          <a:p>
            <a:r>
              <a:rPr lang="en-US" b="1" u="sng" dirty="0">
                <a:solidFill>
                  <a:srgbClr val="C00000"/>
                </a:solidFill>
              </a:rPr>
              <a:t>EXISTING HOUSE FRONT</a:t>
            </a:r>
            <a:endParaRPr lang="en-IN" b="1" u="sng" dirty="0">
              <a:solidFill>
                <a:srgbClr val="C00000"/>
              </a:solidFill>
            </a:endParaRPr>
          </a:p>
        </p:txBody>
      </p:sp>
      <p:pic>
        <p:nvPicPr>
          <p:cNvPr id="4" name="Picture 3">
            <a:extLst>
              <a:ext uri="{FF2B5EF4-FFF2-40B4-BE49-F238E27FC236}">
                <a16:creationId xmlns:a16="http://schemas.microsoft.com/office/drawing/2014/main" id="{BCCFEAC0-61BE-6316-3742-7623F0EB986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5656"/>
          <a:stretch>
            <a:fillRect/>
          </a:stretch>
        </p:blipFill>
        <p:spPr>
          <a:xfrm>
            <a:off x="-7978" y="-26942"/>
            <a:ext cx="5606473" cy="688494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88AD296-5ADD-B9DF-89DF-1FBF31021FA3}"/>
              </a:ext>
            </a:extLst>
          </p:cNvPr>
          <p:cNvSpPr txBox="1"/>
          <p:nvPr/>
        </p:nvSpPr>
        <p:spPr>
          <a:xfrm>
            <a:off x="1615173" y="6243164"/>
            <a:ext cx="3383280" cy="369332"/>
          </a:xfrm>
          <a:prstGeom prst="rect">
            <a:avLst/>
          </a:prstGeom>
          <a:noFill/>
        </p:spPr>
        <p:txBody>
          <a:bodyPr wrap="square" rtlCol="0">
            <a:spAutoFit/>
          </a:bodyPr>
          <a:lstStyle/>
          <a:p>
            <a:r>
              <a:rPr lang="en-US" b="1" u="sng" dirty="0">
                <a:solidFill>
                  <a:srgbClr val="C00000"/>
                </a:solidFill>
              </a:rPr>
              <a:t>PROPOSED HOUSE FRONT</a:t>
            </a:r>
            <a:endParaRPr lang="en-IN" b="1" u="sng" dirty="0">
              <a:solidFill>
                <a:srgbClr val="C00000"/>
              </a:solidFill>
            </a:endParaRPr>
          </a:p>
        </p:txBody>
      </p:sp>
    </p:spTree>
    <p:extLst>
      <p:ext uri="{BB962C8B-B14F-4D97-AF65-F5344CB8AC3E}">
        <p14:creationId xmlns:p14="http://schemas.microsoft.com/office/powerpoint/2010/main" val="119014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D1856-964A-36EC-D5E1-4CD2C966F5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4928DFF-CB2D-6B1E-250D-BA068453FEBF}"/>
              </a:ext>
            </a:extLst>
          </p:cNvPr>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b="1" u="sng" dirty="0">
                <a:solidFill>
                  <a:schemeClr val="accent6">
                    <a:lumMod val="50000"/>
                  </a:schemeClr>
                </a:solidFill>
              </a:rPr>
              <a:t>MAIN ENTRANCE </a:t>
            </a:r>
          </a:p>
          <a:p>
            <a:pPr algn="ctr"/>
            <a:endParaRPr lang="en-IN" sz="2000" b="1" u="sng" dirty="0">
              <a:solidFill>
                <a:schemeClr val="accent6">
                  <a:lumMod val="50000"/>
                </a:schemeClr>
              </a:solidFill>
            </a:endParaRPr>
          </a:p>
          <a:p>
            <a:endParaRPr lang="en-IN" b="1" dirty="0">
              <a:solidFill>
                <a:schemeClr val="accent6">
                  <a:lumMod val="50000"/>
                </a:schemeClr>
              </a:solidFill>
            </a:endParaRPr>
          </a:p>
          <a:p>
            <a:r>
              <a:rPr lang="en-IN" i="1" dirty="0">
                <a:solidFill>
                  <a:schemeClr val="accent6">
                    <a:lumMod val="50000"/>
                  </a:schemeClr>
                </a:solidFill>
              </a:rPr>
              <a:t>To Enhance Positive Mercury Alignment and Good Luck Factors</a:t>
            </a:r>
            <a:endParaRPr lang="en-IN" dirty="0">
              <a:solidFill>
                <a:schemeClr val="accent6">
                  <a:lumMod val="50000"/>
                </a:schemeClr>
              </a:solidFill>
            </a:endParaRPr>
          </a:p>
          <a:p>
            <a:r>
              <a:rPr lang="en-IN" dirty="0">
                <a:solidFill>
                  <a:schemeClr val="accent6">
                    <a:lumMod val="50000"/>
                  </a:schemeClr>
                </a:solidFill>
              </a:rPr>
              <a:t>For the main entrance door, we propose the following enhancements to strengthen Mercury-related energies while maintaining an elegant and aesthetically pleasing appearance:</a:t>
            </a:r>
          </a:p>
          <a:p>
            <a:endParaRPr lang="en-IN" dirty="0">
              <a:solidFill>
                <a:schemeClr val="accent6">
                  <a:lumMod val="50000"/>
                </a:schemeClr>
              </a:solidFill>
            </a:endParaRPr>
          </a:p>
          <a:p>
            <a:r>
              <a:rPr lang="en-IN" dirty="0">
                <a:solidFill>
                  <a:schemeClr val="accent6">
                    <a:lumMod val="50000"/>
                  </a:schemeClr>
                </a:solidFill>
              </a:rPr>
              <a:t>• </a:t>
            </a:r>
            <a:r>
              <a:rPr lang="en-IN" b="1" dirty="0">
                <a:solidFill>
                  <a:schemeClr val="accent6">
                    <a:lumMod val="50000"/>
                  </a:schemeClr>
                </a:solidFill>
              </a:rPr>
              <a:t>Paint the main entrance wall in a light green shade</a:t>
            </a:r>
            <a:r>
              <a:rPr lang="en-IN" dirty="0">
                <a:solidFill>
                  <a:schemeClr val="accent6">
                    <a:lumMod val="50000"/>
                  </a:schemeClr>
                </a:solidFill>
              </a:rPr>
              <a:t> to enhance Mercury's positive vibrations and create a welcoming ambiance.</a:t>
            </a:r>
          </a:p>
          <a:p>
            <a:endParaRPr lang="en-IN" dirty="0">
              <a:solidFill>
                <a:schemeClr val="accent6">
                  <a:lumMod val="50000"/>
                </a:schemeClr>
              </a:solidFill>
            </a:endParaRPr>
          </a:p>
          <a:p>
            <a:r>
              <a:rPr lang="en-IN" dirty="0">
                <a:solidFill>
                  <a:schemeClr val="accent6">
                    <a:lumMod val="50000"/>
                  </a:schemeClr>
                </a:solidFill>
              </a:rPr>
              <a:t>• </a:t>
            </a:r>
            <a:r>
              <a:rPr lang="en-IN" b="1" dirty="0">
                <a:solidFill>
                  <a:schemeClr val="accent6">
                    <a:lumMod val="50000"/>
                  </a:schemeClr>
                </a:solidFill>
              </a:rPr>
              <a:t>Install a picture of Lord Ganesha</a:t>
            </a:r>
            <a:r>
              <a:rPr lang="en-IN" dirty="0">
                <a:solidFill>
                  <a:schemeClr val="accent6">
                    <a:lumMod val="50000"/>
                  </a:schemeClr>
                </a:solidFill>
              </a:rPr>
              <a:t> on the side wall with appropriate accent lighting to invite wisdom, protection, and auspicious beginnings.</a:t>
            </a:r>
          </a:p>
          <a:p>
            <a:endParaRPr lang="en-IN" dirty="0">
              <a:solidFill>
                <a:schemeClr val="accent6">
                  <a:lumMod val="50000"/>
                </a:schemeClr>
              </a:solidFill>
            </a:endParaRPr>
          </a:p>
          <a:p>
            <a:r>
              <a:rPr lang="en-IN" dirty="0">
                <a:solidFill>
                  <a:schemeClr val="accent6">
                    <a:lumMod val="50000"/>
                  </a:schemeClr>
                </a:solidFill>
              </a:rPr>
              <a:t>• </a:t>
            </a:r>
            <a:r>
              <a:rPr lang="en-IN" b="1" dirty="0">
                <a:solidFill>
                  <a:schemeClr val="accent6">
                    <a:lumMod val="50000"/>
                  </a:schemeClr>
                </a:solidFill>
              </a:rPr>
              <a:t>Add a traditional green mango-leaf </a:t>
            </a:r>
            <a:r>
              <a:rPr lang="en-IN" b="1" dirty="0" err="1">
                <a:solidFill>
                  <a:schemeClr val="accent6">
                    <a:lumMod val="50000"/>
                  </a:schemeClr>
                </a:solidFill>
              </a:rPr>
              <a:t>Bandanwar</a:t>
            </a:r>
            <a:r>
              <a:rPr lang="en-IN" b="1" dirty="0">
                <a:solidFill>
                  <a:schemeClr val="accent6">
                    <a:lumMod val="50000"/>
                  </a:schemeClr>
                </a:solidFill>
              </a:rPr>
              <a:t> (Toran)</a:t>
            </a:r>
            <a:r>
              <a:rPr lang="en-IN" dirty="0">
                <a:solidFill>
                  <a:schemeClr val="accent6">
                    <a:lumMod val="50000"/>
                  </a:schemeClr>
                </a:solidFill>
              </a:rPr>
              <a:t> above the door to symbolize prosperity, positivity, and good fortune. Adding a plant with herbal smell</a:t>
            </a:r>
          </a:p>
          <a:p>
            <a:endParaRPr lang="en-IN" dirty="0">
              <a:solidFill>
                <a:schemeClr val="accent6">
                  <a:lumMod val="50000"/>
                </a:schemeClr>
              </a:solidFill>
            </a:endParaRPr>
          </a:p>
          <a:p>
            <a:r>
              <a:rPr lang="en-IN" dirty="0">
                <a:solidFill>
                  <a:schemeClr val="accent6">
                    <a:lumMod val="50000"/>
                  </a:schemeClr>
                </a:solidFill>
              </a:rPr>
              <a:t>• </a:t>
            </a:r>
            <a:r>
              <a:rPr lang="en-IN" b="1" dirty="0">
                <a:solidFill>
                  <a:schemeClr val="accent6">
                    <a:lumMod val="50000"/>
                  </a:schemeClr>
                </a:solidFill>
              </a:rPr>
              <a:t>Introduce decorative green wall lights</a:t>
            </a:r>
            <a:r>
              <a:rPr lang="en-IN" dirty="0">
                <a:solidFill>
                  <a:schemeClr val="accent6">
                    <a:lumMod val="50000"/>
                  </a:schemeClr>
                </a:solidFill>
              </a:rPr>
              <a:t> to enhance the visual appeal of the entrance and reinforce Mercury's energy through </a:t>
            </a:r>
            <a:r>
              <a:rPr lang="en-IN" dirty="0" err="1">
                <a:solidFill>
                  <a:schemeClr val="accent6">
                    <a:lumMod val="50000"/>
                  </a:schemeClr>
                </a:solidFill>
              </a:rPr>
              <a:t>color</a:t>
            </a:r>
            <a:r>
              <a:rPr lang="en-IN" dirty="0">
                <a:solidFill>
                  <a:schemeClr val="accent6">
                    <a:lumMod val="50000"/>
                  </a:schemeClr>
                </a:solidFill>
              </a:rPr>
              <a:t> and illumination.</a:t>
            </a:r>
          </a:p>
          <a:p>
            <a:endParaRPr lang="en-IN" dirty="0">
              <a:solidFill>
                <a:schemeClr val="accent6">
                  <a:lumMod val="50000"/>
                </a:schemeClr>
              </a:solidFill>
            </a:endParaRPr>
          </a:p>
          <a:p>
            <a:r>
              <a:rPr lang="en-IN" dirty="0">
                <a:solidFill>
                  <a:schemeClr val="accent6">
                    <a:lumMod val="50000"/>
                  </a:schemeClr>
                </a:solidFill>
              </a:rPr>
              <a:t>These non-structural enhancements are designed to improve the flow of positive energy, prosperity, harmony, and well-being while preserving the aesthetics of the home.</a:t>
            </a:r>
          </a:p>
        </p:txBody>
      </p:sp>
    </p:spTree>
    <p:extLst>
      <p:ext uri="{BB962C8B-B14F-4D97-AF65-F5344CB8AC3E}">
        <p14:creationId xmlns:p14="http://schemas.microsoft.com/office/powerpoint/2010/main" val="12500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EEC3E-4EDD-CB14-46AE-9B2C354BFC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3075CD5-C02B-3F00-7D71-F1E29D10A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523345" cy="688538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2EA5DF75-ADDC-05FF-12FC-E6B56B126A6D}"/>
              </a:ext>
            </a:extLst>
          </p:cNvPr>
          <p:cNvPicPr>
            <a:picLocks noChangeAspect="1"/>
          </p:cNvPicPr>
          <p:nvPr/>
        </p:nvPicPr>
        <p:blipFill>
          <a:blip r:embed="rId3"/>
          <a:stretch>
            <a:fillRect/>
          </a:stretch>
        </p:blipFill>
        <p:spPr>
          <a:xfrm>
            <a:off x="6505262" y="334815"/>
            <a:ext cx="4559902" cy="6034746"/>
          </a:xfrm>
          <a:prstGeom prst="rect">
            <a:avLst/>
          </a:prstGeom>
        </p:spPr>
      </p:pic>
      <p:sp>
        <p:nvSpPr>
          <p:cNvPr id="4" name="TextBox 3">
            <a:extLst>
              <a:ext uri="{FF2B5EF4-FFF2-40B4-BE49-F238E27FC236}">
                <a16:creationId xmlns:a16="http://schemas.microsoft.com/office/drawing/2014/main" id="{E8602025-FD03-82D8-F00D-7B5900975A18}"/>
              </a:ext>
            </a:extLst>
          </p:cNvPr>
          <p:cNvSpPr txBox="1"/>
          <p:nvPr/>
        </p:nvSpPr>
        <p:spPr>
          <a:xfrm>
            <a:off x="7365463" y="6369561"/>
            <a:ext cx="2632540" cy="369332"/>
          </a:xfrm>
          <a:prstGeom prst="rect">
            <a:avLst/>
          </a:prstGeom>
          <a:noFill/>
        </p:spPr>
        <p:txBody>
          <a:bodyPr wrap="square" rtlCol="0">
            <a:spAutoFit/>
          </a:bodyPr>
          <a:lstStyle/>
          <a:p>
            <a:r>
              <a:rPr lang="en-US" b="1" u="sng" dirty="0">
                <a:solidFill>
                  <a:schemeClr val="accent6">
                    <a:lumMod val="50000"/>
                  </a:schemeClr>
                </a:solidFill>
              </a:rPr>
              <a:t>EXISTING MAIN DOOR</a:t>
            </a:r>
            <a:endParaRPr lang="en-IN" b="1" u="sng" dirty="0">
              <a:solidFill>
                <a:schemeClr val="accent6">
                  <a:lumMod val="50000"/>
                </a:schemeClr>
              </a:solidFill>
            </a:endParaRPr>
          </a:p>
        </p:txBody>
      </p:sp>
      <p:sp>
        <p:nvSpPr>
          <p:cNvPr id="5" name="TextBox 4">
            <a:extLst>
              <a:ext uri="{FF2B5EF4-FFF2-40B4-BE49-F238E27FC236}">
                <a16:creationId xmlns:a16="http://schemas.microsoft.com/office/drawing/2014/main" id="{C23F3C58-0AD8-D9C7-744C-C58C36F2C744}"/>
              </a:ext>
            </a:extLst>
          </p:cNvPr>
          <p:cNvSpPr txBox="1"/>
          <p:nvPr/>
        </p:nvSpPr>
        <p:spPr>
          <a:xfrm>
            <a:off x="2068945" y="6515821"/>
            <a:ext cx="3383280" cy="369332"/>
          </a:xfrm>
          <a:prstGeom prst="rect">
            <a:avLst/>
          </a:prstGeom>
          <a:noFill/>
        </p:spPr>
        <p:txBody>
          <a:bodyPr wrap="square" rtlCol="0">
            <a:spAutoFit/>
          </a:bodyPr>
          <a:lstStyle/>
          <a:p>
            <a:r>
              <a:rPr lang="en-US" b="1" u="sng" dirty="0">
                <a:solidFill>
                  <a:schemeClr val="accent6">
                    <a:lumMod val="50000"/>
                  </a:schemeClr>
                </a:solidFill>
              </a:rPr>
              <a:t>PROPOSED MAIN DOOR</a:t>
            </a:r>
            <a:endParaRPr lang="en-IN" b="1" u="sng" dirty="0">
              <a:solidFill>
                <a:schemeClr val="accent6">
                  <a:lumMod val="50000"/>
                </a:schemeClr>
              </a:solidFill>
            </a:endParaRPr>
          </a:p>
        </p:txBody>
      </p:sp>
    </p:spTree>
    <p:extLst>
      <p:ext uri="{BB962C8B-B14F-4D97-AF65-F5344CB8AC3E}">
        <p14:creationId xmlns:p14="http://schemas.microsoft.com/office/powerpoint/2010/main" val="393308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6169-48D8-8BB2-3B4F-BC2F668DEAB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5ED3DAF-7BDD-247C-96A7-CF96A3908FDE}"/>
              </a:ext>
            </a:extLst>
          </p:cNvPr>
          <p:cNvSpPr/>
          <p:nvPr/>
        </p:nvSpPr>
        <p:spPr>
          <a:xfrm>
            <a:off x="0" y="0"/>
            <a:ext cx="12192000" cy="6858000"/>
          </a:xfrm>
          <a:prstGeom prst="rect">
            <a:avLst/>
          </a:prstGeom>
          <a:ln w="57150">
            <a:solidFill>
              <a:srgbClr val="FA1A7A"/>
            </a:solidFill>
          </a:ln>
        </p:spPr>
        <p:style>
          <a:lnRef idx="2">
            <a:schemeClr val="dk1"/>
          </a:lnRef>
          <a:fillRef idx="1">
            <a:schemeClr val="lt1"/>
          </a:fillRef>
          <a:effectRef idx="0">
            <a:schemeClr val="dk1"/>
          </a:effectRef>
          <a:fontRef idx="minor">
            <a:schemeClr val="dk1"/>
          </a:fontRef>
        </p:style>
        <p:txBody>
          <a:bodyPr rtlCol="0" anchor="ctr"/>
          <a:lstStyle/>
          <a:p>
            <a:pPr algn="ctr"/>
            <a:r>
              <a:rPr lang="en-IN" sz="2000" b="1" u="sng" dirty="0">
                <a:solidFill>
                  <a:srgbClr val="FA1A7A"/>
                </a:solidFill>
              </a:rPr>
              <a:t>KITCHEN RECOMMENDATIONS</a:t>
            </a:r>
          </a:p>
          <a:p>
            <a:endParaRPr lang="en-IN" b="1" dirty="0">
              <a:solidFill>
                <a:srgbClr val="FA1A7A"/>
              </a:solidFill>
            </a:endParaRPr>
          </a:p>
          <a:p>
            <a:r>
              <a:rPr lang="en-IN" i="1" dirty="0">
                <a:solidFill>
                  <a:srgbClr val="FA1A7A"/>
                </a:solidFill>
              </a:rPr>
              <a:t>Rajan has Venus in the 2nd House and Anshul has Moon in the 2nd House. As the 2nd House represents the kitchen, we recommend the following enhancements to strengthen positive energies, harmony, nourishment, and well-being:</a:t>
            </a:r>
          </a:p>
          <a:p>
            <a:endParaRPr lang="en-IN" dirty="0">
              <a:solidFill>
                <a:srgbClr val="FA1A7A"/>
              </a:solidFill>
            </a:endParaRPr>
          </a:p>
          <a:p>
            <a:r>
              <a:rPr lang="en-IN" dirty="0">
                <a:solidFill>
                  <a:srgbClr val="FA1A7A"/>
                </a:solidFill>
              </a:rPr>
              <a:t>• </a:t>
            </a:r>
            <a:r>
              <a:rPr lang="en-IN" b="1" dirty="0">
                <a:solidFill>
                  <a:srgbClr val="FA1A7A"/>
                </a:solidFill>
              </a:rPr>
              <a:t>Change the shade of cabinets from brown to white</a:t>
            </a:r>
            <a:r>
              <a:rPr lang="en-IN" dirty="0">
                <a:solidFill>
                  <a:srgbClr val="FA1A7A"/>
                </a:solidFill>
              </a:rPr>
              <a:t> to create a brighter, cleaner, and more harmonious environment.</a:t>
            </a:r>
          </a:p>
          <a:p>
            <a:endParaRPr lang="en-IN" dirty="0">
              <a:solidFill>
                <a:srgbClr val="FA1A7A"/>
              </a:solidFill>
            </a:endParaRPr>
          </a:p>
          <a:p>
            <a:r>
              <a:rPr lang="en-IN" dirty="0">
                <a:solidFill>
                  <a:srgbClr val="FA1A7A"/>
                </a:solidFill>
              </a:rPr>
              <a:t>• </a:t>
            </a:r>
            <a:r>
              <a:rPr lang="en-IN" b="1" dirty="0">
                <a:solidFill>
                  <a:srgbClr val="FA1A7A"/>
                </a:solidFill>
              </a:rPr>
              <a:t>Install warm white LED lights below overhead cabinets</a:t>
            </a:r>
            <a:r>
              <a:rPr lang="en-IN" dirty="0">
                <a:solidFill>
                  <a:srgbClr val="FA1A7A"/>
                </a:solidFill>
              </a:rPr>
              <a:t> to improve functionality and enhance the overall ambience.</a:t>
            </a:r>
          </a:p>
          <a:p>
            <a:endParaRPr lang="en-IN" dirty="0">
              <a:solidFill>
                <a:srgbClr val="FA1A7A"/>
              </a:solidFill>
            </a:endParaRPr>
          </a:p>
          <a:p>
            <a:r>
              <a:rPr lang="en-IN" dirty="0">
                <a:solidFill>
                  <a:srgbClr val="FA1A7A"/>
                </a:solidFill>
              </a:rPr>
              <a:t>• </a:t>
            </a:r>
            <a:r>
              <a:rPr lang="en-IN" b="1" dirty="0">
                <a:solidFill>
                  <a:srgbClr val="FA1A7A"/>
                </a:solidFill>
              </a:rPr>
              <a:t>Add decorative blinds above the windows</a:t>
            </a:r>
            <a:r>
              <a:rPr lang="en-IN" dirty="0">
                <a:solidFill>
                  <a:srgbClr val="FA1A7A"/>
                </a:solidFill>
              </a:rPr>
              <a:t>, preferably with subtle floral or botanical patterns, to soften the space and bring visual balance.</a:t>
            </a:r>
          </a:p>
          <a:p>
            <a:endParaRPr lang="en-IN" dirty="0">
              <a:solidFill>
                <a:srgbClr val="FA1A7A"/>
              </a:solidFill>
            </a:endParaRPr>
          </a:p>
          <a:p>
            <a:r>
              <a:rPr lang="en-IN" dirty="0">
                <a:solidFill>
                  <a:srgbClr val="FA1A7A"/>
                </a:solidFill>
              </a:rPr>
              <a:t>• </a:t>
            </a:r>
            <a:r>
              <a:rPr lang="en-IN" b="1" dirty="0">
                <a:solidFill>
                  <a:srgbClr val="FA1A7A"/>
                </a:solidFill>
              </a:rPr>
              <a:t>Introduce self-supporting white shelves</a:t>
            </a:r>
            <a:r>
              <a:rPr lang="en-IN" dirty="0">
                <a:solidFill>
                  <a:srgbClr val="FA1A7A"/>
                </a:solidFill>
              </a:rPr>
              <a:t> for organized storage and an elegant appearance.</a:t>
            </a:r>
          </a:p>
          <a:p>
            <a:endParaRPr lang="en-IN" dirty="0">
              <a:solidFill>
                <a:srgbClr val="FA1A7A"/>
              </a:solidFill>
            </a:endParaRPr>
          </a:p>
          <a:p>
            <a:r>
              <a:rPr lang="en-IN" dirty="0">
                <a:solidFill>
                  <a:srgbClr val="FA1A7A"/>
                </a:solidFill>
              </a:rPr>
              <a:t>• </a:t>
            </a:r>
            <a:r>
              <a:rPr lang="en-IN" b="1" dirty="0">
                <a:solidFill>
                  <a:srgbClr val="FA1A7A"/>
                </a:solidFill>
              </a:rPr>
              <a:t>Place healthy indoor plants in white planters</a:t>
            </a:r>
            <a:r>
              <a:rPr lang="en-IN" dirty="0">
                <a:solidFill>
                  <a:srgbClr val="FA1A7A"/>
                </a:solidFill>
              </a:rPr>
              <a:t> to add freshness, vitality, and a calming natural element.</a:t>
            </a:r>
          </a:p>
          <a:p>
            <a:endParaRPr lang="en-IN" dirty="0">
              <a:solidFill>
                <a:srgbClr val="FA1A7A"/>
              </a:solidFill>
            </a:endParaRPr>
          </a:p>
          <a:p>
            <a:r>
              <a:rPr lang="en-IN" dirty="0">
                <a:solidFill>
                  <a:srgbClr val="FA1A7A"/>
                </a:solidFill>
              </a:rPr>
              <a:t>• </a:t>
            </a:r>
            <a:r>
              <a:rPr lang="en-IN" b="1" dirty="0">
                <a:solidFill>
                  <a:srgbClr val="FA1A7A"/>
                </a:solidFill>
              </a:rPr>
              <a:t>Maintain a clean, clutter-free kitchen environment</a:t>
            </a:r>
            <a:r>
              <a:rPr lang="en-IN" dirty="0">
                <a:solidFill>
                  <a:srgbClr val="FA1A7A"/>
                </a:solidFill>
              </a:rPr>
              <a:t> to support positive energy flow and overall well-being.</a:t>
            </a:r>
          </a:p>
          <a:p>
            <a:endParaRPr lang="en-IN" dirty="0">
              <a:solidFill>
                <a:srgbClr val="FA1A7A"/>
              </a:solidFill>
            </a:endParaRPr>
          </a:p>
          <a:p>
            <a:r>
              <a:rPr lang="en-IN" dirty="0">
                <a:solidFill>
                  <a:srgbClr val="FA1A7A"/>
                </a:solidFill>
              </a:rPr>
              <a:t>• </a:t>
            </a:r>
            <a:r>
              <a:rPr lang="en-IN" b="1" dirty="0">
                <a:solidFill>
                  <a:srgbClr val="FA1A7A"/>
                </a:solidFill>
              </a:rPr>
              <a:t>Use a mild rose fragrance or natural rose aroma diffuser</a:t>
            </a:r>
            <a:r>
              <a:rPr lang="en-IN" dirty="0">
                <a:solidFill>
                  <a:srgbClr val="FA1A7A"/>
                </a:solidFill>
              </a:rPr>
              <a:t> to create a pleasant and welcoming atmosphere aligned with Venus's qualities of beauty, comfort, and harmony.</a:t>
            </a:r>
          </a:p>
          <a:p>
            <a:endParaRPr lang="en-IN" dirty="0">
              <a:solidFill>
                <a:srgbClr val="FA1A7A"/>
              </a:solidFill>
            </a:endParaRPr>
          </a:p>
          <a:p>
            <a:r>
              <a:rPr lang="en-IN" dirty="0">
                <a:solidFill>
                  <a:srgbClr val="FA1A7A"/>
                </a:solidFill>
              </a:rPr>
              <a:t>These non-structural enhancements are designed to improve the aesthetics, functionality, and energetic balance of the kitchen while maintaining a refined and contemporary look</a:t>
            </a:r>
          </a:p>
        </p:txBody>
      </p:sp>
    </p:spTree>
    <p:extLst>
      <p:ext uri="{BB962C8B-B14F-4D97-AF65-F5344CB8AC3E}">
        <p14:creationId xmlns:p14="http://schemas.microsoft.com/office/powerpoint/2010/main" val="2511931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2186-AA3A-FC9C-3B3C-4D0EDBDF0E0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1C163CB-80F4-67B6-7F06-03BEFE2CA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50"/>
            <a:ext cx="5703198" cy="685105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22ADE2C-063A-2E04-7950-7BBBACC9F79C}"/>
              </a:ext>
            </a:extLst>
          </p:cNvPr>
          <p:cNvSpPr txBox="1"/>
          <p:nvPr/>
        </p:nvSpPr>
        <p:spPr>
          <a:xfrm>
            <a:off x="7458277" y="6427397"/>
            <a:ext cx="2632540" cy="369332"/>
          </a:xfrm>
          <a:prstGeom prst="rect">
            <a:avLst/>
          </a:prstGeom>
          <a:noFill/>
        </p:spPr>
        <p:txBody>
          <a:bodyPr wrap="square" rtlCol="0">
            <a:spAutoFit/>
          </a:bodyPr>
          <a:lstStyle/>
          <a:p>
            <a:r>
              <a:rPr lang="en-US" b="1" u="sng" dirty="0"/>
              <a:t>EXISTING KITCHEN</a:t>
            </a:r>
            <a:endParaRPr lang="en-IN" b="1" u="sng" dirty="0"/>
          </a:p>
        </p:txBody>
      </p:sp>
      <p:sp>
        <p:nvSpPr>
          <p:cNvPr id="5" name="TextBox 4">
            <a:extLst>
              <a:ext uri="{FF2B5EF4-FFF2-40B4-BE49-F238E27FC236}">
                <a16:creationId xmlns:a16="http://schemas.microsoft.com/office/drawing/2014/main" id="{10CD4B78-C48F-558A-4FC6-E8835AC32F19}"/>
              </a:ext>
            </a:extLst>
          </p:cNvPr>
          <p:cNvSpPr txBox="1"/>
          <p:nvPr/>
        </p:nvSpPr>
        <p:spPr>
          <a:xfrm>
            <a:off x="2264840" y="6427397"/>
            <a:ext cx="3383280" cy="369332"/>
          </a:xfrm>
          <a:prstGeom prst="rect">
            <a:avLst/>
          </a:prstGeom>
          <a:noFill/>
        </p:spPr>
        <p:txBody>
          <a:bodyPr wrap="square" rtlCol="0">
            <a:spAutoFit/>
          </a:bodyPr>
          <a:lstStyle/>
          <a:p>
            <a:r>
              <a:rPr lang="en-US" b="1" u="sng" dirty="0">
                <a:solidFill>
                  <a:srgbClr val="FA1A7A"/>
                </a:solidFill>
              </a:rPr>
              <a:t>PROPOSED KITCHEN</a:t>
            </a:r>
            <a:endParaRPr lang="en-IN" b="1" u="sng" dirty="0">
              <a:solidFill>
                <a:srgbClr val="FA1A7A"/>
              </a:solidFill>
            </a:endParaRPr>
          </a:p>
        </p:txBody>
      </p:sp>
      <p:pic>
        <p:nvPicPr>
          <p:cNvPr id="10" name="Picture 9">
            <a:extLst>
              <a:ext uri="{FF2B5EF4-FFF2-40B4-BE49-F238E27FC236}">
                <a16:creationId xmlns:a16="http://schemas.microsoft.com/office/drawing/2014/main" id="{324E2F6C-94AD-E759-1E92-959EEE0159D7}"/>
              </a:ext>
            </a:extLst>
          </p:cNvPr>
          <p:cNvPicPr>
            <a:picLocks noChangeAspect="1"/>
          </p:cNvPicPr>
          <p:nvPr/>
        </p:nvPicPr>
        <p:blipFill>
          <a:blip r:embed="rId3"/>
          <a:stretch>
            <a:fillRect/>
          </a:stretch>
        </p:blipFill>
        <p:spPr>
          <a:xfrm>
            <a:off x="6539348" y="332757"/>
            <a:ext cx="4470398" cy="5958765"/>
          </a:xfrm>
          <a:prstGeom prst="rect">
            <a:avLst/>
          </a:prstGeom>
        </p:spPr>
      </p:pic>
    </p:spTree>
    <p:extLst>
      <p:ext uri="{BB962C8B-B14F-4D97-AF65-F5344CB8AC3E}">
        <p14:creationId xmlns:p14="http://schemas.microsoft.com/office/powerpoint/2010/main" val="13832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68EBC-A5E4-DC7E-AD63-55A8E5590D23}"/>
              </a:ext>
            </a:extLst>
          </p:cNvPr>
          <p:cNvPicPr>
            <a:picLocks noChangeAspect="1"/>
          </p:cNvPicPr>
          <p:nvPr/>
        </p:nvPicPr>
        <p:blipFill>
          <a:blip r:embed="rId2"/>
          <a:stretch>
            <a:fillRect/>
          </a:stretch>
        </p:blipFill>
        <p:spPr>
          <a:xfrm>
            <a:off x="0" y="0"/>
            <a:ext cx="5320146" cy="70084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9B80B7A-8AFC-F5CF-06F3-6266FE10362E}"/>
              </a:ext>
            </a:extLst>
          </p:cNvPr>
          <p:cNvPicPr>
            <a:picLocks noChangeAspect="1"/>
          </p:cNvPicPr>
          <p:nvPr/>
        </p:nvPicPr>
        <p:blipFill>
          <a:blip r:embed="rId3"/>
          <a:stretch>
            <a:fillRect/>
          </a:stretch>
        </p:blipFill>
        <p:spPr>
          <a:xfrm>
            <a:off x="5962776" y="332509"/>
            <a:ext cx="4428131" cy="5909428"/>
          </a:xfrm>
          <a:prstGeom prst="rect">
            <a:avLst/>
          </a:prstGeom>
        </p:spPr>
      </p:pic>
      <p:sp>
        <p:nvSpPr>
          <p:cNvPr id="6" name="TextBox 5">
            <a:extLst>
              <a:ext uri="{FF2B5EF4-FFF2-40B4-BE49-F238E27FC236}">
                <a16:creationId xmlns:a16="http://schemas.microsoft.com/office/drawing/2014/main" id="{23A8020E-58EF-98B0-095F-E49475689CC2}"/>
              </a:ext>
            </a:extLst>
          </p:cNvPr>
          <p:cNvSpPr txBox="1"/>
          <p:nvPr/>
        </p:nvSpPr>
        <p:spPr>
          <a:xfrm>
            <a:off x="0" y="6166564"/>
            <a:ext cx="3383280" cy="369332"/>
          </a:xfrm>
          <a:prstGeom prst="rect">
            <a:avLst/>
          </a:prstGeom>
          <a:noFill/>
        </p:spPr>
        <p:txBody>
          <a:bodyPr wrap="square" rtlCol="0">
            <a:spAutoFit/>
          </a:bodyPr>
          <a:lstStyle/>
          <a:p>
            <a:r>
              <a:rPr lang="en-US" b="1" u="sng" dirty="0">
                <a:solidFill>
                  <a:srgbClr val="FA1A7A"/>
                </a:solidFill>
              </a:rPr>
              <a:t>PROPOSED KITCHEN</a:t>
            </a:r>
            <a:endParaRPr lang="en-IN" b="1" u="sng" dirty="0">
              <a:solidFill>
                <a:srgbClr val="FA1A7A"/>
              </a:solidFill>
            </a:endParaRPr>
          </a:p>
        </p:txBody>
      </p:sp>
      <p:sp>
        <p:nvSpPr>
          <p:cNvPr id="7" name="TextBox 6">
            <a:extLst>
              <a:ext uri="{FF2B5EF4-FFF2-40B4-BE49-F238E27FC236}">
                <a16:creationId xmlns:a16="http://schemas.microsoft.com/office/drawing/2014/main" id="{76EDAE23-37D7-AF1E-ABFC-A45573F122EE}"/>
              </a:ext>
            </a:extLst>
          </p:cNvPr>
          <p:cNvSpPr txBox="1"/>
          <p:nvPr/>
        </p:nvSpPr>
        <p:spPr>
          <a:xfrm>
            <a:off x="7336317" y="6351230"/>
            <a:ext cx="3383280" cy="369332"/>
          </a:xfrm>
          <a:prstGeom prst="rect">
            <a:avLst/>
          </a:prstGeom>
          <a:noFill/>
        </p:spPr>
        <p:txBody>
          <a:bodyPr wrap="square" rtlCol="0">
            <a:spAutoFit/>
          </a:bodyPr>
          <a:lstStyle/>
          <a:p>
            <a:r>
              <a:rPr lang="en-US" b="1" u="sng" dirty="0"/>
              <a:t>EXISTING  KITCHEN</a:t>
            </a:r>
            <a:endParaRPr lang="en-IN" b="1" u="sng" dirty="0"/>
          </a:p>
        </p:txBody>
      </p:sp>
    </p:spTree>
    <p:extLst>
      <p:ext uri="{BB962C8B-B14F-4D97-AF65-F5344CB8AC3E}">
        <p14:creationId xmlns:p14="http://schemas.microsoft.com/office/powerpoint/2010/main" val="2278076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1219</TotalTime>
  <Words>2166</Words>
  <Application>Microsoft Office PowerPoint</Application>
  <PresentationFormat>Widescreen</PresentationFormat>
  <Paragraphs>178</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 agarwal</dc:creator>
  <cp:lastModifiedBy>richa agarwal</cp:lastModifiedBy>
  <cp:revision>25</cp:revision>
  <dcterms:created xsi:type="dcterms:W3CDTF">2026-06-13T17:11:03Z</dcterms:created>
  <dcterms:modified xsi:type="dcterms:W3CDTF">2026-06-16T16:44:57Z</dcterms:modified>
</cp:coreProperties>
</file>